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Josefin Slab"/>
      <p:regular r:id="rId42"/>
      <p:bold r:id="rId43"/>
      <p:italic r:id="rId44"/>
      <p:boldItalic r:id="rId45"/>
    </p:embeddedFont>
    <p:embeddedFont>
      <p:font typeface="Anton"/>
      <p:regular r:id="rId46"/>
    </p:embeddedFont>
    <p:embeddedFont>
      <p:font typeface="Fira Sans Condensed Light"/>
      <p:regular r:id="rId47"/>
      <p:bold r:id="rId48"/>
      <p:italic r:id="rId49"/>
      <p:boldItalic r:id="rId50"/>
    </p:embeddedFont>
    <p:embeddedFont>
      <p:font typeface="Charm"/>
      <p:regular r:id="rId51"/>
      <p:bold r:id="rId52"/>
    </p:embeddedFont>
    <p:embeddedFont>
      <p:font typeface="Averia Gruesa Libre"/>
      <p:regular r:id="rId53"/>
    </p:embeddedFont>
    <p:embeddedFont>
      <p:font typeface="Fira Sans Condensed"/>
      <p:regular r:id="rId54"/>
      <p:bold r:id="rId55"/>
      <p:italic r:id="rId56"/>
      <p:boldItalic r:id="rId57"/>
    </p:embeddedFont>
    <p:embeddedFont>
      <p:font typeface="Advent Pro Light"/>
      <p:regular r:id="rId58"/>
      <p:bold r:id="rId59"/>
    </p:embeddedFont>
    <p:embeddedFont>
      <p:font typeface="Rajdhani"/>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JosefinSlab-regular.fntdata"/><Relationship Id="rId41" Type="http://schemas.openxmlformats.org/officeDocument/2006/relationships/slide" Target="slides/slide37.xml"/><Relationship Id="rId44" Type="http://schemas.openxmlformats.org/officeDocument/2006/relationships/font" Target="fonts/JosefinSlab-italic.fntdata"/><Relationship Id="rId43" Type="http://schemas.openxmlformats.org/officeDocument/2006/relationships/font" Target="fonts/JosefinSlab-bold.fntdata"/><Relationship Id="rId46" Type="http://schemas.openxmlformats.org/officeDocument/2006/relationships/font" Target="fonts/Anton-regular.fntdata"/><Relationship Id="rId45" Type="http://schemas.openxmlformats.org/officeDocument/2006/relationships/font" Target="fonts/JosefinSlab-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CondensedLight-bold.fntdata"/><Relationship Id="rId47" Type="http://schemas.openxmlformats.org/officeDocument/2006/relationships/font" Target="fonts/FiraSansCondensedLight-regular.fntdata"/><Relationship Id="rId49" Type="http://schemas.openxmlformats.org/officeDocument/2006/relationships/font" Target="fonts/FiraSansCondensed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Rajdhani-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ajdhani-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harm-regular.fntdata"/><Relationship Id="rId50" Type="http://schemas.openxmlformats.org/officeDocument/2006/relationships/font" Target="fonts/FiraSansCondensedLight-boldItalic.fntdata"/><Relationship Id="rId53" Type="http://schemas.openxmlformats.org/officeDocument/2006/relationships/font" Target="fonts/AveriaGruesaLibre-regular.fntdata"/><Relationship Id="rId52" Type="http://schemas.openxmlformats.org/officeDocument/2006/relationships/font" Target="fonts/Charm-bold.fntdata"/><Relationship Id="rId11" Type="http://schemas.openxmlformats.org/officeDocument/2006/relationships/slide" Target="slides/slide7.xml"/><Relationship Id="rId55" Type="http://schemas.openxmlformats.org/officeDocument/2006/relationships/font" Target="fonts/FiraSansCondensed-bold.fntdata"/><Relationship Id="rId10" Type="http://schemas.openxmlformats.org/officeDocument/2006/relationships/slide" Target="slides/slide6.xml"/><Relationship Id="rId54" Type="http://schemas.openxmlformats.org/officeDocument/2006/relationships/font" Target="fonts/FiraSansCondensed-regular.fntdata"/><Relationship Id="rId13" Type="http://schemas.openxmlformats.org/officeDocument/2006/relationships/slide" Target="slides/slide9.xml"/><Relationship Id="rId57" Type="http://schemas.openxmlformats.org/officeDocument/2006/relationships/font" Target="fonts/FiraSansCondensed-boldItalic.fntdata"/><Relationship Id="rId12" Type="http://schemas.openxmlformats.org/officeDocument/2006/relationships/slide" Target="slides/slide8.xml"/><Relationship Id="rId56" Type="http://schemas.openxmlformats.org/officeDocument/2006/relationships/font" Target="fonts/FiraSansCondensed-italic.fntdata"/><Relationship Id="rId15" Type="http://schemas.openxmlformats.org/officeDocument/2006/relationships/slide" Target="slides/slide11.xml"/><Relationship Id="rId59" Type="http://schemas.openxmlformats.org/officeDocument/2006/relationships/font" Target="fonts/AdventProLight-bold.fntdata"/><Relationship Id="rId14" Type="http://schemas.openxmlformats.org/officeDocument/2006/relationships/slide" Target="slides/slide10.xml"/><Relationship Id="rId58" Type="http://schemas.openxmlformats.org/officeDocument/2006/relationships/font" Target="fonts/AdventPro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74a3f4b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74a3f4b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0f999481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0f999481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0f999481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0f999481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0f999481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0f999481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0f999481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0f999481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0f999481a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0f999481a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0f999481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0f999481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0f999481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0f999481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0f999481a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0f999481a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0f999481a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0f999481a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0f999481a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0f999481a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0df39b7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0df39b7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0f999481a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0f999481a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0f999481a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0f999481a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0f999481a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0f999481a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0f999481a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0f999481a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0f999481a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0f999481a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0f999481a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0f999481a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0f999481a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0f999481a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0f999481a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0f999481a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0f999481a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0f999481a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0f999481a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0f999481a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0df39b7d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0df39b7d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0f999481a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0f999481a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0fb4be9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0fb4be9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0df39b7d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0df39b7d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0df39b7d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0df39b7d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0df39b7d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0df39b7d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0df39b7da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0df39b7da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0df39b7da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0df39b7da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0e85268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0e85268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0df39b7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0df39b7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0df39b7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0df39b7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0df39b7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0df39b7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0df39b7d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0df39b7d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0df39b7d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0df39b7d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0f999481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0f999481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0" Type="http://schemas.openxmlformats.org/officeDocument/2006/relationships/hyperlink" Target="https://medium.com/analytics-vidhya/ensemble-methods-bagging-boosting-and-stacking-28d006708731"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towardsdatascience.com/validating-your-machine-learning-model-25b4c8643fb7" TargetMode="External"/><Relationship Id="rId4" Type="http://schemas.openxmlformats.org/officeDocument/2006/relationships/hyperlink" Target="https://www.tutorialspoint.com/machine_learning_with_python/machine_learning_algorithms_performance_metrics.htm" TargetMode="External"/><Relationship Id="rId9" Type="http://schemas.openxmlformats.org/officeDocument/2006/relationships/hyperlink" Target="https://medium.com/@itbodhi/bias-and-variance-trade-off-542b57ac7ff4" TargetMode="External"/><Relationship Id="rId5" Type="http://schemas.openxmlformats.org/officeDocument/2006/relationships/hyperlink" Target="https://www.kaggle.com/vipulgandhi/a-guide-to-decision-trees-for-beginners" TargetMode="External"/><Relationship Id="rId6" Type="http://schemas.openxmlformats.org/officeDocument/2006/relationships/hyperlink" Target="https://www.youtube.com/watch?v=7VeUPuFGJHk&amp;list=PLBq2sVJiEBvA9rPo3IEQsJNI4IJbn81tB" TargetMode="External"/><Relationship Id="rId7" Type="http://schemas.openxmlformats.org/officeDocument/2006/relationships/hyperlink" Target="https://www.kaggle.com/prashant111/decision-tree-classifier-tutorial" TargetMode="External"/><Relationship Id="rId8" Type="http://schemas.openxmlformats.org/officeDocument/2006/relationships/hyperlink" Target="https://www.kaggle.com/prashant111/random-forest-classifier-tutoria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3">
            <a:alphaModFix/>
          </a:blip>
          <a:srcRect b="5495" l="6664" r="6220" t="4858"/>
          <a:stretch/>
        </p:blipFill>
        <p:spPr>
          <a:xfrm>
            <a:off x="-686900" y="593713"/>
            <a:ext cx="4197350" cy="4319530"/>
          </a:xfrm>
          <a:prstGeom prst="rect">
            <a:avLst/>
          </a:prstGeom>
          <a:noFill/>
          <a:ln>
            <a:noFill/>
          </a:ln>
        </p:spPr>
      </p:pic>
      <p:sp>
        <p:nvSpPr>
          <p:cNvPr id="99" name="Google Shape;99;p22"/>
          <p:cNvSpPr txBox="1"/>
          <p:nvPr>
            <p:ph idx="4294967295" type="ctrTitle"/>
          </p:nvPr>
        </p:nvSpPr>
        <p:spPr>
          <a:xfrm>
            <a:off x="3985325" y="1210250"/>
            <a:ext cx="4952100" cy="12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100">
                <a:latin typeface="Averia Gruesa Libre"/>
                <a:ea typeface="Averia Gruesa Libre"/>
                <a:cs typeface="Averia Gruesa Libre"/>
                <a:sym typeface="Averia Gruesa Libre"/>
              </a:rPr>
              <a:t>Cassandra</a:t>
            </a:r>
            <a:endParaRPr sz="8100">
              <a:latin typeface="Averia Gruesa Libre"/>
              <a:ea typeface="Averia Gruesa Libre"/>
              <a:cs typeface="Averia Gruesa Libre"/>
              <a:sym typeface="Averia Gruesa Libre"/>
            </a:endParaRPr>
          </a:p>
        </p:txBody>
      </p:sp>
      <p:sp>
        <p:nvSpPr>
          <p:cNvPr id="100" name="Google Shape;100;p22"/>
          <p:cNvSpPr txBox="1"/>
          <p:nvPr>
            <p:ph idx="4294967295" type="subTitle"/>
          </p:nvPr>
        </p:nvSpPr>
        <p:spPr>
          <a:xfrm>
            <a:off x="5170625" y="2642450"/>
            <a:ext cx="2587500" cy="65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latin typeface="Averia Gruesa Libre"/>
                <a:ea typeface="Averia Gruesa Libre"/>
                <a:cs typeface="Averia Gruesa Libre"/>
                <a:sym typeface="Averia Gruesa Libre"/>
              </a:rPr>
              <a:t>Workshop 4</a:t>
            </a:r>
            <a:endParaRPr sz="3600">
              <a:latin typeface="Averia Gruesa Libre"/>
              <a:ea typeface="Averia Gruesa Libre"/>
              <a:cs typeface="Averia Gruesa Libre"/>
              <a:sym typeface="Averia Gruesa Libre"/>
            </a:endParaRPr>
          </a:p>
        </p:txBody>
      </p:sp>
      <p:sp>
        <p:nvSpPr>
          <p:cNvPr id="101" name="Google Shape;101;p22"/>
          <p:cNvSpPr txBox="1"/>
          <p:nvPr>
            <p:ph idx="4294967295" type="subTitle"/>
          </p:nvPr>
        </p:nvSpPr>
        <p:spPr>
          <a:xfrm>
            <a:off x="4362725" y="3498850"/>
            <a:ext cx="4197300" cy="43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solidFill>
                  <a:srgbClr val="FFFFFF"/>
                </a:solidFill>
                <a:latin typeface="Charm"/>
                <a:ea typeface="Charm"/>
                <a:cs typeface="Charm"/>
                <a:sym typeface="Charm"/>
              </a:rPr>
              <a:t>Tree Based Statistical Modelling</a:t>
            </a:r>
            <a:endParaRPr sz="2000">
              <a:solidFill>
                <a:srgbClr val="FFFFFF"/>
              </a:solidFill>
              <a:latin typeface="Charm"/>
              <a:ea typeface="Charm"/>
              <a:cs typeface="Charm"/>
              <a:sym typeface="Char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750">
                <a:solidFill>
                  <a:srgbClr val="000000"/>
                </a:solidFill>
                <a:latin typeface="Averia Gruesa Libre"/>
                <a:ea typeface="Averia Gruesa Libre"/>
                <a:cs typeface="Averia Gruesa Libre"/>
                <a:sym typeface="Averia Gruesa Libre"/>
              </a:rPr>
              <a:t>A Decision Tree algorithm is one of the most popular machine learning algorithms. It uses a tree like structure and their possible combinations to solve a particular problem. It belongs to the class of supervised learning algorithms where it can be used for both classification and regression purposes.Decision Trees are an important type of algorithm for predictive modeling machine learning.</a:t>
            </a:r>
            <a:r>
              <a:rPr lang="en" sz="1650">
                <a:solidFill>
                  <a:srgbClr val="000000"/>
                </a:solidFill>
                <a:latin typeface="Averia Gruesa Libre"/>
                <a:ea typeface="Averia Gruesa Libre"/>
                <a:cs typeface="Averia Gruesa Libre"/>
                <a:sym typeface="Averia Gruesa Libre"/>
              </a:rPr>
              <a:t>Nowadays, Decision Tree algorithm is known by its modern name </a:t>
            </a:r>
            <a:r>
              <a:rPr b="1" lang="en" sz="1650">
                <a:solidFill>
                  <a:srgbClr val="000000"/>
                </a:solidFill>
                <a:latin typeface="Averia Gruesa Libre"/>
                <a:ea typeface="Averia Gruesa Libre"/>
                <a:cs typeface="Averia Gruesa Libre"/>
                <a:sym typeface="Averia Gruesa Libre"/>
              </a:rPr>
              <a:t>CART</a:t>
            </a:r>
            <a:r>
              <a:rPr lang="en" sz="1650">
                <a:solidFill>
                  <a:srgbClr val="000000"/>
                </a:solidFill>
                <a:latin typeface="Averia Gruesa Libre"/>
                <a:ea typeface="Averia Gruesa Libre"/>
                <a:cs typeface="Averia Gruesa Libre"/>
                <a:sym typeface="Averia Gruesa Libre"/>
              </a:rPr>
              <a:t> which stands for </a:t>
            </a:r>
            <a:r>
              <a:rPr b="1" lang="en" sz="1650">
                <a:solidFill>
                  <a:srgbClr val="000000"/>
                </a:solidFill>
                <a:latin typeface="Averia Gruesa Libre"/>
                <a:ea typeface="Averia Gruesa Libre"/>
                <a:cs typeface="Averia Gruesa Libre"/>
                <a:sym typeface="Averia Gruesa Libre"/>
              </a:rPr>
              <a:t>Classification and Regression Trees</a:t>
            </a:r>
            <a:r>
              <a:rPr lang="en" sz="1650">
                <a:solidFill>
                  <a:srgbClr val="000000"/>
                </a:solidFill>
                <a:latin typeface="Averia Gruesa Libre"/>
                <a:ea typeface="Averia Gruesa Libre"/>
                <a:cs typeface="Averia Gruesa Libre"/>
                <a:sym typeface="Averia Gruesa Libre"/>
              </a:rPr>
              <a:t>.</a:t>
            </a:r>
            <a:endParaRPr sz="3050">
              <a:solidFill>
                <a:srgbClr val="000000"/>
              </a:solidFill>
              <a:latin typeface="Averia Gruesa Libre"/>
              <a:ea typeface="Averia Gruesa Libre"/>
              <a:cs typeface="Averia Gruesa Libre"/>
              <a:sym typeface="Averia Gruesa Libre"/>
            </a:endParaRPr>
          </a:p>
          <a:p>
            <a:pPr indent="0" lvl="0" marL="0" rtl="0" algn="l">
              <a:lnSpc>
                <a:spcPct val="115000"/>
              </a:lnSpc>
              <a:spcBef>
                <a:spcPts val="1200"/>
              </a:spcBef>
              <a:spcAft>
                <a:spcPts val="0"/>
              </a:spcAft>
              <a:buNone/>
            </a:pPr>
            <a:r>
              <a:t/>
            </a:r>
            <a:endParaRPr sz="1100">
              <a:solidFill>
                <a:srgbClr val="000000"/>
              </a:solidFill>
              <a:latin typeface="Averia Gruesa Libre"/>
              <a:ea typeface="Averia Gruesa Libre"/>
              <a:cs typeface="Averia Gruesa Libre"/>
              <a:sym typeface="Averia Gruesa Libre"/>
            </a:endParaRPr>
          </a:p>
          <a:p>
            <a:pPr indent="0" lvl="0" marL="0" rtl="0" algn="l">
              <a:spcBef>
                <a:spcPts val="0"/>
              </a:spcBef>
              <a:spcAft>
                <a:spcPts val="1600"/>
              </a:spcAft>
              <a:buNone/>
            </a:pPr>
            <a:r>
              <a:t/>
            </a:r>
            <a:endParaRPr>
              <a:latin typeface="Averia Gruesa Libre"/>
              <a:ea typeface="Averia Gruesa Libre"/>
              <a:cs typeface="Averia Gruesa Libre"/>
              <a:sym typeface="Averia Gruesa Libre"/>
            </a:endParaRPr>
          </a:p>
        </p:txBody>
      </p:sp>
      <p:sp>
        <p:nvSpPr>
          <p:cNvPr id="158" name="Google Shape;158;p31"/>
          <p:cNvSpPr txBox="1"/>
          <p:nvPr>
            <p:ph type="title"/>
          </p:nvPr>
        </p:nvSpPr>
        <p:spPr>
          <a:xfrm>
            <a:off x="720000" y="354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What is Decision Tree?</a:t>
            </a:r>
            <a:endParaRPr>
              <a:latin typeface="Averia Gruesa Libre"/>
              <a:ea typeface="Averia Gruesa Libre"/>
              <a:cs typeface="Averia Gruesa Libre"/>
              <a:sym typeface="Averia Gruesa Libr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720000" y="202250"/>
            <a:ext cx="7704000" cy="5727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2100">
                <a:solidFill>
                  <a:srgbClr val="FFFFFF"/>
                </a:solidFill>
                <a:latin typeface="Averia Gruesa Libre"/>
                <a:ea typeface="Averia Gruesa Libre"/>
                <a:cs typeface="Averia Gruesa Libre"/>
                <a:sym typeface="Averia Gruesa Libre"/>
              </a:rPr>
              <a:t>              </a:t>
            </a:r>
            <a:r>
              <a:rPr lang="en" sz="2800">
                <a:solidFill>
                  <a:srgbClr val="FFFFFF"/>
                </a:solidFill>
                <a:latin typeface="Averia Gruesa Libre"/>
                <a:ea typeface="Averia Gruesa Libre"/>
                <a:cs typeface="Averia Gruesa Libre"/>
                <a:sym typeface="Averia Gruesa Libre"/>
              </a:rPr>
              <a:t>Decision Tree Algorithm Terminology</a:t>
            </a:r>
            <a:endParaRPr sz="2800">
              <a:solidFill>
                <a:srgbClr val="FFFFFF"/>
              </a:solidFill>
              <a:latin typeface="Averia Gruesa Libre"/>
              <a:ea typeface="Averia Gruesa Libre"/>
              <a:cs typeface="Averia Gruesa Libre"/>
              <a:sym typeface="Averia Gruesa Libre"/>
            </a:endParaRPr>
          </a:p>
          <a:p>
            <a:pPr indent="0" lvl="0" marL="0" rtl="0" algn="ctr">
              <a:spcBef>
                <a:spcPts val="600"/>
              </a:spcBef>
              <a:spcAft>
                <a:spcPts val="0"/>
              </a:spcAft>
              <a:buNone/>
            </a:pPr>
            <a:r>
              <a:t/>
            </a:r>
            <a:endParaRPr>
              <a:latin typeface="Averia Gruesa Libre"/>
              <a:ea typeface="Averia Gruesa Libre"/>
              <a:cs typeface="Averia Gruesa Libre"/>
              <a:sym typeface="Averia Gruesa Libre"/>
            </a:endParaRPr>
          </a:p>
        </p:txBody>
      </p:sp>
      <p:pic>
        <p:nvPicPr>
          <p:cNvPr id="164" name="Google Shape;164;p32"/>
          <p:cNvPicPr preferRelativeResize="0"/>
          <p:nvPr/>
        </p:nvPicPr>
        <p:blipFill>
          <a:blip r:embed="rId3">
            <a:alphaModFix/>
          </a:blip>
          <a:stretch>
            <a:fillRect/>
          </a:stretch>
        </p:blipFill>
        <p:spPr>
          <a:xfrm>
            <a:off x="995325" y="938148"/>
            <a:ext cx="7539051" cy="3923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Averia Gruesa Libre"/>
                <a:ea typeface="Averia Gruesa Libre"/>
                <a:cs typeface="Averia Gruesa Libre"/>
                <a:sym typeface="Averia Gruesa Libre"/>
              </a:rPr>
              <a:t>Root Node</a:t>
            </a:r>
            <a:r>
              <a:rPr lang="en" sz="1900">
                <a:solidFill>
                  <a:srgbClr val="000000"/>
                </a:solidFill>
                <a:latin typeface="Averia Gruesa Libre"/>
                <a:ea typeface="Averia Gruesa Libre"/>
                <a:cs typeface="Averia Gruesa Libre"/>
                <a:sym typeface="Averia Gruesa Libre"/>
              </a:rPr>
              <a:t>- </a:t>
            </a:r>
            <a:r>
              <a:rPr lang="en" sz="1750">
                <a:solidFill>
                  <a:srgbClr val="000000"/>
                </a:solidFill>
                <a:latin typeface="Averia Gruesa Libre"/>
                <a:ea typeface="Averia Gruesa Libre"/>
                <a:cs typeface="Averia Gruesa Libre"/>
                <a:sym typeface="Averia Gruesa Libre"/>
              </a:rPr>
              <a:t>it represents the entire population or sample. This further gets divided into two or more nodes.</a:t>
            </a:r>
            <a:endParaRPr sz="1750">
              <a:solidFill>
                <a:srgbClr val="000000"/>
              </a:solidFill>
              <a:latin typeface="Averia Gruesa Libre"/>
              <a:ea typeface="Averia Gruesa Libre"/>
              <a:cs typeface="Averia Gruesa Libre"/>
              <a:sym typeface="Averia Gruesa Libre"/>
            </a:endParaRPr>
          </a:p>
          <a:p>
            <a:pPr indent="0" lvl="0" marL="0" rtl="0" algn="l">
              <a:lnSpc>
                <a:spcPct val="140000"/>
              </a:lnSpc>
              <a:spcBef>
                <a:spcPts val="2400"/>
              </a:spcBef>
              <a:spcAft>
                <a:spcPts val="0"/>
              </a:spcAft>
              <a:buNone/>
            </a:pPr>
            <a:r>
              <a:rPr b="1" lang="en" sz="1800">
                <a:solidFill>
                  <a:srgbClr val="000000"/>
                </a:solidFill>
                <a:latin typeface="Averia Gruesa Libre"/>
                <a:ea typeface="Averia Gruesa Libre"/>
                <a:cs typeface="Averia Gruesa Libre"/>
                <a:sym typeface="Averia Gruesa Libre"/>
              </a:rPr>
              <a:t>Decision Node</a:t>
            </a:r>
            <a:r>
              <a:rPr b="1" lang="en" sz="1900">
                <a:solidFill>
                  <a:srgbClr val="000000"/>
                </a:solidFill>
                <a:latin typeface="Averia Gruesa Libre"/>
                <a:ea typeface="Averia Gruesa Libre"/>
                <a:cs typeface="Averia Gruesa Libre"/>
                <a:sym typeface="Averia Gruesa Libre"/>
              </a:rPr>
              <a:t>-</a:t>
            </a:r>
            <a:r>
              <a:rPr lang="en" sz="1650">
                <a:solidFill>
                  <a:srgbClr val="000000"/>
                </a:solidFill>
                <a:latin typeface="Averia Gruesa Libre"/>
                <a:ea typeface="Averia Gruesa Libre"/>
                <a:cs typeface="Averia Gruesa Libre"/>
                <a:sym typeface="Averia Gruesa Libre"/>
              </a:rPr>
              <a:t>When a sub-node splits into further sub-nodes, then it is called a decision node.</a:t>
            </a:r>
            <a:endParaRPr sz="1650">
              <a:solidFill>
                <a:srgbClr val="000000"/>
              </a:solidFill>
              <a:latin typeface="Averia Gruesa Libre"/>
              <a:ea typeface="Averia Gruesa Libre"/>
              <a:cs typeface="Averia Gruesa Libre"/>
              <a:sym typeface="Averia Gruesa Libre"/>
            </a:endParaRPr>
          </a:p>
          <a:p>
            <a:pPr indent="0" lvl="0" marL="0" rtl="0" algn="l">
              <a:lnSpc>
                <a:spcPct val="140000"/>
              </a:lnSpc>
              <a:spcBef>
                <a:spcPts val="2400"/>
              </a:spcBef>
              <a:spcAft>
                <a:spcPts val="0"/>
              </a:spcAft>
              <a:buNone/>
            </a:pPr>
            <a:r>
              <a:rPr b="1" lang="en" sz="1800">
                <a:solidFill>
                  <a:srgbClr val="000000"/>
                </a:solidFill>
                <a:latin typeface="Averia Gruesa Libre"/>
                <a:ea typeface="Averia Gruesa Libre"/>
                <a:cs typeface="Averia Gruesa Libre"/>
                <a:sym typeface="Averia Gruesa Libre"/>
              </a:rPr>
              <a:t>Leaf/Terminal Node-</a:t>
            </a:r>
            <a:r>
              <a:rPr lang="en" sz="1750">
                <a:solidFill>
                  <a:srgbClr val="000000"/>
                </a:solidFill>
                <a:latin typeface="Averia Gruesa Libre"/>
                <a:ea typeface="Averia Gruesa Libre"/>
                <a:cs typeface="Averia Gruesa Libre"/>
                <a:sym typeface="Averia Gruesa Libre"/>
              </a:rPr>
              <a:t>Nodes that do not split are called Leaf or Terminal nodes.</a:t>
            </a:r>
            <a:endParaRPr sz="1750">
              <a:solidFill>
                <a:srgbClr val="000000"/>
              </a:solidFill>
              <a:latin typeface="Averia Gruesa Libre"/>
              <a:ea typeface="Averia Gruesa Libre"/>
              <a:cs typeface="Averia Gruesa Libre"/>
              <a:sym typeface="Averia Gruesa Libre"/>
            </a:endParaRPr>
          </a:p>
          <a:p>
            <a:pPr indent="0" lvl="0" marL="0" rtl="0" algn="l">
              <a:lnSpc>
                <a:spcPct val="140000"/>
              </a:lnSpc>
              <a:spcBef>
                <a:spcPts val="2400"/>
              </a:spcBef>
              <a:spcAft>
                <a:spcPts val="0"/>
              </a:spcAft>
              <a:buNone/>
            </a:pPr>
            <a:r>
              <a:t/>
            </a:r>
            <a:endParaRPr sz="1800">
              <a:solidFill>
                <a:srgbClr val="000000"/>
              </a:solidFill>
              <a:latin typeface="Averia Gruesa Libre"/>
              <a:ea typeface="Averia Gruesa Libre"/>
              <a:cs typeface="Averia Gruesa Libre"/>
              <a:sym typeface="Averia Gruesa Libre"/>
            </a:endParaRPr>
          </a:p>
          <a:p>
            <a:pPr indent="0" lvl="0" marL="0" rtl="0" algn="l">
              <a:lnSpc>
                <a:spcPct val="140000"/>
              </a:lnSpc>
              <a:spcBef>
                <a:spcPts val="2400"/>
              </a:spcBef>
              <a:spcAft>
                <a:spcPts val="0"/>
              </a:spcAft>
              <a:buNone/>
            </a:pPr>
            <a:r>
              <a:t/>
            </a:r>
            <a:endParaRPr sz="1650">
              <a:solidFill>
                <a:srgbClr val="000000"/>
              </a:solidFill>
              <a:latin typeface="Averia Gruesa Libre"/>
              <a:ea typeface="Averia Gruesa Libre"/>
              <a:cs typeface="Averia Gruesa Libre"/>
              <a:sym typeface="Averia Gruesa Libre"/>
            </a:endParaRPr>
          </a:p>
          <a:p>
            <a:pPr indent="0" lvl="0" marL="0" rtl="0" algn="l">
              <a:lnSpc>
                <a:spcPct val="140000"/>
              </a:lnSpc>
              <a:spcBef>
                <a:spcPts val="2400"/>
              </a:spcBef>
              <a:spcAft>
                <a:spcPts val="0"/>
              </a:spcAft>
              <a:buNone/>
            </a:pPr>
            <a:r>
              <a:rPr lang="en" sz="1050">
                <a:solidFill>
                  <a:srgbClr val="000000"/>
                </a:solidFill>
                <a:latin typeface="Averia Gruesa Libre"/>
                <a:ea typeface="Averia Gruesa Libre"/>
                <a:cs typeface="Averia Gruesa Libre"/>
                <a:sym typeface="Averia Gruesa Libre"/>
              </a:rPr>
              <a:t>.</a:t>
            </a:r>
            <a:endParaRPr sz="1050">
              <a:solidFill>
                <a:srgbClr val="000000"/>
              </a:solidFill>
              <a:latin typeface="Averia Gruesa Libre"/>
              <a:ea typeface="Averia Gruesa Libre"/>
              <a:cs typeface="Averia Gruesa Libre"/>
              <a:sym typeface="Averia Gruesa Libre"/>
            </a:endParaRPr>
          </a:p>
          <a:p>
            <a:pPr indent="0" lvl="0" marL="0" rtl="0" algn="l">
              <a:lnSpc>
                <a:spcPct val="140000"/>
              </a:lnSpc>
              <a:spcBef>
                <a:spcPts val="2400"/>
              </a:spcBef>
              <a:spcAft>
                <a:spcPts val="0"/>
              </a:spcAft>
              <a:buNone/>
            </a:pPr>
            <a:r>
              <a:t/>
            </a:r>
            <a:endParaRPr sz="1900">
              <a:solidFill>
                <a:srgbClr val="000000"/>
              </a:solidFill>
              <a:latin typeface="Averia Gruesa Libre"/>
              <a:ea typeface="Averia Gruesa Libre"/>
              <a:cs typeface="Averia Gruesa Libre"/>
              <a:sym typeface="Averia Gruesa Libre"/>
            </a:endParaRPr>
          </a:p>
          <a:p>
            <a:pPr indent="0" lvl="0" marL="0" rtl="0" algn="l">
              <a:spcBef>
                <a:spcPts val="600"/>
              </a:spcBef>
              <a:spcAft>
                <a:spcPts val="0"/>
              </a:spcAft>
              <a:buNone/>
            </a:pPr>
            <a:r>
              <a:t/>
            </a:r>
            <a:endParaRPr sz="17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1600"/>
              </a:spcAft>
              <a:buNone/>
            </a:pPr>
            <a:r>
              <a:t/>
            </a:r>
            <a:endParaRPr sz="1900">
              <a:solidFill>
                <a:srgbClr val="000000"/>
              </a:solidFill>
              <a:latin typeface="Averia Gruesa Libre"/>
              <a:ea typeface="Averia Gruesa Libre"/>
              <a:cs typeface="Averia Gruesa Libre"/>
              <a:sym typeface="Averia Gruesa Libre"/>
            </a:endParaRPr>
          </a:p>
        </p:txBody>
      </p:sp>
      <p:sp>
        <p:nvSpPr>
          <p:cNvPr id="170" name="Google Shape;170;p33"/>
          <p:cNvSpPr txBox="1"/>
          <p:nvPr>
            <p:ph type="title"/>
          </p:nvPr>
        </p:nvSpPr>
        <p:spPr>
          <a:xfrm>
            <a:off x="720000" y="378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Lets understand some important ones!</a:t>
            </a:r>
            <a:endParaRPr>
              <a:latin typeface="Averia Gruesa Libre"/>
              <a:ea typeface="Averia Gruesa Libre"/>
              <a:cs typeface="Averia Gruesa Libre"/>
              <a:sym typeface="Averia Gruesa Libr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lnSpc>
                <a:spcPct val="140000"/>
              </a:lnSpc>
              <a:spcBef>
                <a:spcPts val="2400"/>
              </a:spcBef>
              <a:spcAft>
                <a:spcPts val="0"/>
              </a:spcAft>
              <a:buNone/>
            </a:pPr>
            <a:r>
              <a:rPr b="1" lang="en" sz="2200">
                <a:solidFill>
                  <a:srgbClr val="000000"/>
                </a:solidFill>
                <a:latin typeface="Averia Gruesa Libre"/>
                <a:ea typeface="Averia Gruesa Libre"/>
                <a:cs typeface="Averia Gruesa Libre"/>
                <a:sym typeface="Averia Gruesa Libre"/>
              </a:rPr>
              <a:t>Splitting-</a:t>
            </a:r>
            <a:r>
              <a:rPr lang="en" sz="1850">
                <a:solidFill>
                  <a:srgbClr val="000000"/>
                </a:solidFill>
                <a:latin typeface="Averia Gruesa Libre"/>
                <a:ea typeface="Averia Gruesa Libre"/>
                <a:cs typeface="Averia Gruesa Libre"/>
                <a:sym typeface="Averia Gruesa Libre"/>
              </a:rPr>
              <a:t>It is a process of dividing a node into two or more sub-nodes.</a:t>
            </a:r>
            <a:endParaRPr sz="1850">
              <a:solidFill>
                <a:srgbClr val="000000"/>
              </a:solidFill>
              <a:latin typeface="Averia Gruesa Libre"/>
              <a:ea typeface="Averia Gruesa Libre"/>
              <a:cs typeface="Averia Gruesa Libre"/>
              <a:sym typeface="Averia Gruesa Libre"/>
            </a:endParaRPr>
          </a:p>
          <a:p>
            <a:pPr indent="0" lvl="0" marL="0" rtl="0" algn="l">
              <a:lnSpc>
                <a:spcPct val="140000"/>
              </a:lnSpc>
              <a:spcBef>
                <a:spcPts val="2400"/>
              </a:spcBef>
              <a:spcAft>
                <a:spcPts val="0"/>
              </a:spcAft>
              <a:buNone/>
            </a:pPr>
            <a:r>
              <a:rPr b="1" lang="en" sz="2250">
                <a:solidFill>
                  <a:srgbClr val="000000"/>
                </a:solidFill>
                <a:latin typeface="Averia Gruesa Libre"/>
                <a:ea typeface="Averia Gruesa Libre"/>
                <a:cs typeface="Averia Gruesa Libre"/>
                <a:sym typeface="Averia Gruesa Libre"/>
              </a:rPr>
              <a:t>Pruning-</a:t>
            </a:r>
            <a:r>
              <a:rPr lang="en" sz="1850">
                <a:solidFill>
                  <a:srgbClr val="000000"/>
                </a:solidFill>
                <a:latin typeface="Averia Gruesa Libre"/>
                <a:ea typeface="Averia Gruesa Libre"/>
                <a:cs typeface="Averia Gruesa Libre"/>
                <a:sym typeface="Averia Gruesa Libre"/>
              </a:rPr>
              <a:t>When we remove sub-nodes of a decision node, this process is called pruning. It is the opposite process of splitting.</a:t>
            </a:r>
            <a:endParaRPr sz="2350">
              <a:solidFill>
                <a:srgbClr val="000000"/>
              </a:solidFill>
              <a:latin typeface="Averia Gruesa Libre"/>
              <a:ea typeface="Averia Gruesa Libre"/>
              <a:cs typeface="Averia Gruesa Libre"/>
              <a:sym typeface="Averia Gruesa Libre"/>
            </a:endParaRPr>
          </a:p>
          <a:p>
            <a:pPr indent="0" lvl="0" marL="0" rtl="0" algn="l">
              <a:lnSpc>
                <a:spcPct val="140000"/>
              </a:lnSpc>
              <a:spcBef>
                <a:spcPts val="2400"/>
              </a:spcBef>
              <a:spcAft>
                <a:spcPts val="0"/>
              </a:spcAft>
              <a:buNone/>
            </a:pPr>
            <a:r>
              <a:t/>
            </a:r>
            <a:endParaRPr b="1" sz="2250">
              <a:solidFill>
                <a:srgbClr val="000000"/>
              </a:solidFill>
              <a:latin typeface="Averia Gruesa Libre"/>
              <a:ea typeface="Averia Gruesa Libre"/>
              <a:cs typeface="Averia Gruesa Libre"/>
              <a:sym typeface="Averia Gruesa Libre"/>
            </a:endParaRPr>
          </a:p>
          <a:p>
            <a:pPr indent="0" lvl="0" marL="0" rtl="0" algn="l">
              <a:lnSpc>
                <a:spcPct val="140000"/>
              </a:lnSpc>
              <a:spcBef>
                <a:spcPts val="2400"/>
              </a:spcBef>
              <a:spcAft>
                <a:spcPts val="0"/>
              </a:spcAft>
              <a:buNone/>
            </a:pPr>
            <a:r>
              <a:t/>
            </a:r>
            <a:endParaRPr sz="2200">
              <a:solidFill>
                <a:srgbClr val="000000"/>
              </a:solidFill>
              <a:latin typeface="Averia Gruesa Libre"/>
              <a:ea typeface="Averia Gruesa Libre"/>
              <a:cs typeface="Averia Gruesa Libre"/>
              <a:sym typeface="Averia Gruesa Libre"/>
            </a:endParaRPr>
          </a:p>
          <a:p>
            <a:pPr indent="0" lvl="0" marL="0" rtl="0" algn="l">
              <a:spcBef>
                <a:spcPts val="600"/>
              </a:spcBef>
              <a:spcAft>
                <a:spcPts val="1600"/>
              </a:spcAft>
              <a:buNone/>
            </a:pPr>
            <a:r>
              <a:t/>
            </a:r>
            <a:endParaRPr>
              <a:latin typeface="Averia Gruesa Libre"/>
              <a:ea typeface="Averia Gruesa Libre"/>
              <a:cs typeface="Averia Gruesa Libre"/>
              <a:sym typeface="Averia Gruesa Libre"/>
            </a:endParaRPr>
          </a:p>
        </p:txBody>
      </p:sp>
      <p:sp>
        <p:nvSpPr>
          <p:cNvPr id="176" name="Google Shape;176;p34"/>
          <p:cNvSpPr txBox="1"/>
          <p:nvPr>
            <p:ph type="title"/>
          </p:nvPr>
        </p:nvSpPr>
        <p:spPr>
          <a:xfrm>
            <a:off x="720000" y="295500"/>
            <a:ext cx="7704000" cy="73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Averia Gruesa Libre"/>
                <a:ea typeface="Averia Gruesa Libre"/>
                <a:cs typeface="Averia Gruesa Libre"/>
                <a:sym typeface="Averia Gruesa Libre"/>
              </a:rPr>
              <a:t>Splitting vs Pruning</a:t>
            </a:r>
            <a:endParaRPr sz="3200">
              <a:latin typeface="Averia Gruesa Libre"/>
              <a:ea typeface="Averia Gruesa Libre"/>
              <a:cs typeface="Averia Gruesa Libre"/>
              <a:sym typeface="Averia Gruesa Libr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idx="1" type="body"/>
          </p:nvPr>
        </p:nvSpPr>
        <p:spPr>
          <a:xfrm>
            <a:off x="795025" y="1152475"/>
            <a:ext cx="7704000" cy="34164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950">
                <a:solidFill>
                  <a:srgbClr val="000000"/>
                </a:solidFill>
                <a:latin typeface="Averia Gruesa Libre"/>
                <a:ea typeface="Averia Gruesa Libre"/>
                <a:cs typeface="Averia Gruesa Libre"/>
                <a:sym typeface="Averia Gruesa Libre"/>
              </a:rPr>
              <a:t>1-For each attribute in the dataset, the Decision-Tree algorithm forms a node. The most important attribute is placed at the root node</a:t>
            </a:r>
            <a:r>
              <a:rPr lang="en" sz="1450">
                <a:solidFill>
                  <a:srgbClr val="000000"/>
                </a:solidFill>
                <a:latin typeface="Averia Gruesa Libre"/>
                <a:ea typeface="Averia Gruesa Libre"/>
                <a:cs typeface="Averia Gruesa Libre"/>
                <a:sym typeface="Averia Gruesa Libre"/>
              </a:rPr>
              <a:t>.</a:t>
            </a:r>
            <a:endParaRPr sz="1450">
              <a:solidFill>
                <a:srgbClr val="000000"/>
              </a:solidFill>
              <a:latin typeface="Averia Gruesa Libre"/>
              <a:ea typeface="Averia Gruesa Libre"/>
              <a:cs typeface="Averia Gruesa Libre"/>
              <a:sym typeface="Averia Gruesa Libre"/>
            </a:endParaRPr>
          </a:p>
          <a:p>
            <a:pPr indent="0" lvl="0" marL="457200" rtl="0" algn="l">
              <a:lnSpc>
                <a:spcPct val="115000"/>
              </a:lnSpc>
              <a:spcBef>
                <a:spcPts val="1500"/>
              </a:spcBef>
              <a:spcAft>
                <a:spcPts val="0"/>
              </a:spcAft>
              <a:buNone/>
            </a:pPr>
            <a:r>
              <a:rPr lang="en" sz="1950">
                <a:solidFill>
                  <a:srgbClr val="000000"/>
                </a:solidFill>
                <a:latin typeface="Averia Gruesa Libre"/>
                <a:ea typeface="Averia Gruesa Libre"/>
                <a:cs typeface="Averia Gruesa Libre"/>
                <a:sym typeface="Averia Gruesa Libre"/>
              </a:rPr>
              <a:t>2-For evaluating the task in hand, we start at the root node and we work our way down the tree by following the corresponding node that meets our condition or decision.</a:t>
            </a:r>
            <a:endParaRPr sz="1950">
              <a:solidFill>
                <a:srgbClr val="000000"/>
              </a:solidFill>
              <a:latin typeface="Averia Gruesa Libre"/>
              <a:ea typeface="Averia Gruesa Libre"/>
              <a:cs typeface="Averia Gruesa Libre"/>
              <a:sym typeface="Averia Gruesa Libre"/>
            </a:endParaRPr>
          </a:p>
          <a:p>
            <a:pPr indent="0" lvl="0" marL="457200" rtl="0" algn="l">
              <a:lnSpc>
                <a:spcPct val="115000"/>
              </a:lnSpc>
              <a:spcBef>
                <a:spcPts val="1500"/>
              </a:spcBef>
              <a:spcAft>
                <a:spcPts val="0"/>
              </a:spcAft>
              <a:buNone/>
            </a:pPr>
            <a:r>
              <a:rPr lang="en" sz="1950">
                <a:solidFill>
                  <a:srgbClr val="000000"/>
                </a:solidFill>
                <a:latin typeface="Averia Gruesa Libre"/>
                <a:ea typeface="Averia Gruesa Libre"/>
                <a:cs typeface="Averia Gruesa Libre"/>
                <a:sym typeface="Averia Gruesa Libre"/>
              </a:rPr>
              <a:t>3-</a:t>
            </a:r>
            <a:r>
              <a:rPr lang="en" sz="1850">
                <a:solidFill>
                  <a:srgbClr val="000000"/>
                </a:solidFill>
                <a:latin typeface="Averia Gruesa Libre"/>
                <a:ea typeface="Averia Gruesa Libre"/>
                <a:cs typeface="Averia Gruesa Libre"/>
                <a:sym typeface="Averia Gruesa Libre"/>
              </a:rPr>
              <a:t>This process continues until a leaf node is reached. It contains the prediction or the outcome of the Decision Tree.</a:t>
            </a:r>
            <a:endParaRPr sz="1850">
              <a:solidFill>
                <a:srgbClr val="000000"/>
              </a:solidFill>
              <a:latin typeface="Averia Gruesa Libre"/>
              <a:ea typeface="Averia Gruesa Libre"/>
              <a:cs typeface="Averia Gruesa Libre"/>
              <a:sym typeface="Averia Gruesa Libre"/>
            </a:endParaRPr>
          </a:p>
          <a:p>
            <a:pPr indent="0" lvl="0" marL="457200" rtl="0" algn="l">
              <a:lnSpc>
                <a:spcPct val="115000"/>
              </a:lnSpc>
              <a:spcBef>
                <a:spcPts val="1500"/>
              </a:spcBef>
              <a:spcAft>
                <a:spcPts val="0"/>
              </a:spcAft>
              <a:buNone/>
            </a:pPr>
            <a:r>
              <a:t/>
            </a:r>
            <a:endParaRPr sz="1950">
              <a:solidFill>
                <a:srgbClr val="000000"/>
              </a:solidFill>
              <a:latin typeface="Averia Gruesa Libre"/>
              <a:ea typeface="Averia Gruesa Libre"/>
              <a:cs typeface="Averia Gruesa Libre"/>
              <a:sym typeface="Averia Gruesa Libre"/>
            </a:endParaRPr>
          </a:p>
          <a:p>
            <a:pPr indent="0" lvl="0" marL="457200" rtl="0" algn="l">
              <a:lnSpc>
                <a:spcPct val="115000"/>
              </a:lnSpc>
              <a:spcBef>
                <a:spcPts val="1500"/>
              </a:spcBef>
              <a:spcAft>
                <a:spcPts val="1500"/>
              </a:spcAft>
              <a:buNone/>
            </a:pPr>
            <a:r>
              <a:t/>
            </a:r>
            <a:endParaRPr sz="1250">
              <a:solidFill>
                <a:srgbClr val="000000"/>
              </a:solidFill>
              <a:latin typeface="Averia Gruesa Libre"/>
              <a:ea typeface="Averia Gruesa Libre"/>
              <a:cs typeface="Averia Gruesa Libre"/>
              <a:sym typeface="Averia Gruesa Libre"/>
            </a:endParaRPr>
          </a:p>
        </p:txBody>
      </p:sp>
      <p:sp>
        <p:nvSpPr>
          <p:cNvPr id="182" name="Google Shape;182;p35"/>
          <p:cNvSpPr txBox="1"/>
          <p:nvPr>
            <p:ph type="title"/>
          </p:nvPr>
        </p:nvSpPr>
        <p:spPr>
          <a:xfrm>
            <a:off x="679025" y="247625"/>
            <a:ext cx="7704000" cy="7332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900">
                <a:solidFill>
                  <a:srgbClr val="000000"/>
                </a:solidFill>
                <a:latin typeface="Averia Gruesa Libre"/>
                <a:ea typeface="Averia Gruesa Libre"/>
                <a:cs typeface="Averia Gruesa Libre"/>
                <a:sym typeface="Averia Gruesa Libre"/>
              </a:rPr>
              <a:t>                     </a:t>
            </a:r>
            <a:r>
              <a:rPr lang="en" sz="2300">
                <a:solidFill>
                  <a:srgbClr val="000000"/>
                </a:solidFill>
                <a:latin typeface="Averia Gruesa Libre"/>
                <a:ea typeface="Averia Gruesa Libre"/>
                <a:cs typeface="Averia Gruesa Libre"/>
                <a:sym typeface="Averia Gruesa Libre"/>
              </a:rPr>
              <a:t> </a:t>
            </a:r>
            <a:r>
              <a:rPr lang="en" sz="2600">
                <a:solidFill>
                  <a:srgbClr val="FFFFFF"/>
                </a:solidFill>
                <a:latin typeface="Averia Gruesa Libre"/>
                <a:ea typeface="Averia Gruesa Libre"/>
                <a:cs typeface="Averia Gruesa Libre"/>
                <a:sym typeface="Averia Gruesa Libre"/>
              </a:rPr>
              <a:t>Decisi</a:t>
            </a:r>
            <a:r>
              <a:rPr lang="en" sz="2600">
                <a:solidFill>
                  <a:srgbClr val="FFFFFF"/>
                </a:solidFill>
                <a:latin typeface="Averia Gruesa Libre"/>
                <a:ea typeface="Averia Gruesa Libre"/>
                <a:cs typeface="Averia Gruesa Libre"/>
                <a:sym typeface="Averia Gruesa Libre"/>
              </a:rPr>
              <a:t>on Tree Algorithm Intuition</a:t>
            </a:r>
            <a:r>
              <a:rPr b="0" lang="en" sz="2100">
                <a:solidFill>
                  <a:srgbClr val="FFFFFF"/>
                </a:solidFill>
                <a:latin typeface="Averia Gruesa Libre"/>
                <a:ea typeface="Averia Gruesa Libre"/>
                <a:cs typeface="Averia Gruesa Libre"/>
                <a:sym typeface="Averia Gruesa Libre"/>
              </a:rPr>
              <a:t> </a:t>
            </a:r>
            <a:endParaRPr b="0" sz="2100">
              <a:solidFill>
                <a:srgbClr val="FFFFFF"/>
              </a:solidFill>
              <a:latin typeface="Averia Gruesa Libre"/>
              <a:ea typeface="Averia Gruesa Libre"/>
              <a:cs typeface="Averia Gruesa Libre"/>
              <a:sym typeface="Averia Gruesa Libre"/>
            </a:endParaRPr>
          </a:p>
          <a:p>
            <a:pPr indent="0" lvl="0" marL="0" rtl="0" algn="ctr">
              <a:spcBef>
                <a:spcPts val="600"/>
              </a:spcBef>
              <a:spcAft>
                <a:spcPts val="0"/>
              </a:spcAft>
              <a:buNone/>
            </a:pPr>
            <a:r>
              <a:t/>
            </a:r>
            <a:endParaRPr>
              <a:latin typeface="Averia Gruesa Libre"/>
              <a:ea typeface="Averia Gruesa Libre"/>
              <a:cs typeface="Averia Gruesa Libre"/>
              <a:sym typeface="Averia Gruesa Libr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6"/>
          <p:cNvSpPr txBox="1"/>
          <p:nvPr>
            <p:ph idx="1" type="body"/>
          </p:nvPr>
        </p:nvSpPr>
        <p:spPr>
          <a:xfrm>
            <a:off x="720000" y="1120325"/>
            <a:ext cx="7704000" cy="34164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450">
                <a:solidFill>
                  <a:srgbClr val="000000"/>
                </a:solidFill>
                <a:latin typeface="Averia Gruesa Libre"/>
                <a:ea typeface="Averia Gruesa Libre"/>
                <a:cs typeface="Averia Gruesa Libre"/>
                <a:sym typeface="Averia Gruesa Libre"/>
              </a:rPr>
              <a:t>The primary challenge in the Decision Tree implementation is to identify the attributes which we consider as the root node and each level. This process is known as the </a:t>
            </a:r>
            <a:r>
              <a:rPr b="1" lang="en" sz="1450">
                <a:solidFill>
                  <a:srgbClr val="000000"/>
                </a:solidFill>
                <a:latin typeface="Averia Gruesa Libre"/>
                <a:ea typeface="Averia Gruesa Libre"/>
                <a:cs typeface="Averia Gruesa Libre"/>
                <a:sym typeface="Averia Gruesa Libre"/>
              </a:rPr>
              <a:t>attributes selection</a:t>
            </a:r>
            <a:r>
              <a:rPr lang="en" sz="1450">
                <a:solidFill>
                  <a:srgbClr val="000000"/>
                </a:solidFill>
                <a:latin typeface="Averia Gruesa Libre"/>
                <a:ea typeface="Averia Gruesa Libre"/>
                <a:cs typeface="Averia Gruesa Libre"/>
                <a:sym typeface="Averia Gruesa Libre"/>
              </a:rPr>
              <a:t>.</a:t>
            </a:r>
            <a:endParaRPr sz="1850">
              <a:solidFill>
                <a:srgbClr val="000000"/>
              </a:solidFill>
              <a:latin typeface="Averia Gruesa Libre"/>
              <a:ea typeface="Averia Gruesa Libre"/>
              <a:cs typeface="Averia Gruesa Libre"/>
              <a:sym typeface="Averia Gruesa Libre"/>
            </a:endParaRPr>
          </a:p>
          <a:p>
            <a:pPr indent="0" lvl="0" marL="0" rtl="0" algn="l">
              <a:lnSpc>
                <a:spcPct val="170000"/>
              </a:lnSpc>
              <a:spcBef>
                <a:spcPts val="1200"/>
              </a:spcBef>
              <a:spcAft>
                <a:spcPts val="0"/>
              </a:spcAft>
              <a:buNone/>
            </a:pPr>
            <a:r>
              <a:rPr lang="en" sz="1450">
                <a:solidFill>
                  <a:srgbClr val="000000"/>
                </a:solidFill>
                <a:latin typeface="Averia Gruesa Libre"/>
                <a:ea typeface="Averia Gruesa Libre"/>
                <a:cs typeface="Averia Gruesa Libre"/>
                <a:sym typeface="Averia Gruesa Libre"/>
              </a:rPr>
              <a:t>There are 2 popular attribute selection measures. They are as follows:-</a:t>
            </a:r>
            <a:endParaRPr sz="1450">
              <a:solidFill>
                <a:srgbClr val="000000"/>
              </a:solidFill>
              <a:latin typeface="Averia Gruesa Libre"/>
              <a:ea typeface="Averia Gruesa Libre"/>
              <a:cs typeface="Averia Gruesa Libre"/>
              <a:sym typeface="Averia Gruesa Libre"/>
            </a:endParaRPr>
          </a:p>
          <a:p>
            <a:pPr indent="-339725" lvl="0" marL="457200" rtl="0" algn="l">
              <a:lnSpc>
                <a:spcPct val="115000"/>
              </a:lnSpc>
              <a:spcBef>
                <a:spcPts val="1200"/>
              </a:spcBef>
              <a:spcAft>
                <a:spcPts val="0"/>
              </a:spcAft>
              <a:buClr>
                <a:srgbClr val="000000"/>
              </a:buClr>
              <a:buSzPts val="1750"/>
              <a:buFont typeface="Averia Gruesa Libre"/>
              <a:buChar char="●"/>
            </a:pPr>
            <a:r>
              <a:rPr b="1" lang="en" sz="1750">
                <a:solidFill>
                  <a:srgbClr val="000000"/>
                </a:solidFill>
                <a:latin typeface="Averia Gruesa Libre"/>
                <a:ea typeface="Averia Gruesa Libre"/>
                <a:cs typeface="Averia Gruesa Libre"/>
                <a:sym typeface="Averia Gruesa Libre"/>
              </a:rPr>
              <a:t>Information gain</a:t>
            </a:r>
            <a:endParaRPr b="1" sz="1750">
              <a:solidFill>
                <a:srgbClr val="000000"/>
              </a:solidFill>
              <a:latin typeface="Averia Gruesa Libre"/>
              <a:ea typeface="Averia Gruesa Libre"/>
              <a:cs typeface="Averia Gruesa Libre"/>
              <a:sym typeface="Averia Gruesa Libre"/>
            </a:endParaRPr>
          </a:p>
          <a:p>
            <a:pPr indent="-339725" lvl="0" marL="457200" rtl="0" algn="l">
              <a:lnSpc>
                <a:spcPct val="115000"/>
              </a:lnSpc>
              <a:spcBef>
                <a:spcPts val="0"/>
              </a:spcBef>
              <a:spcAft>
                <a:spcPts val="0"/>
              </a:spcAft>
              <a:buClr>
                <a:srgbClr val="000000"/>
              </a:buClr>
              <a:buSzPts val="1750"/>
              <a:buFont typeface="Averia Gruesa Libre"/>
              <a:buChar char="●"/>
            </a:pPr>
            <a:r>
              <a:rPr b="1" lang="en" sz="1750">
                <a:solidFill>
                  <a:srgbClr val="000000"/>
                </a:solidFill>
                <a:latin typeface="Averia Gruesa Libre"/>
                <a:ea typeface="Averia Gruesa Libre"/>
                <a:cs typeface="Averia Gruesa Libre"/>
                <a:sym typeface="Averia Gruesa Libre"/>
              </a:rPr>
              <a:t>Gini index</a:t>
            </a:r>
            <a:endParaRPr b="1" sz="1750">
              <a:solidFill>
                <a:srgbClr val="000000"/>
              </a:solidFill>
              <a:latin typeface="Averia Gruesa Libre"/>
              <a:ea typeface="Averia Gruesa Libre"/>
              <a:cs typeface="Averia Gruesa Libre"/>
              <a:sym typeface="Averia Gruesa Libre"/>
            </a:endParaRPr>
          </a:p>
          <a:p>
            <a:pPr indent="0" lvl="0" marL="0" rtl="0" algn="l">
              <a:lnSpc>
                <a:spcPct val="115000"/>
              </a:lnSpc>
              <a:spcBef>
                <a:spcPts val="1500"/>
              </a:spcBef>
              <a:spcAft>
                <a:spcPts val="0"/>
              </a:spcAft>
              <a:buNone/>
            </a:pPr>
            <a:r>
              <a:rPr lang="en" sz="1450">
                <a:solidFill>
                  <a:srgbClr val="000000"/>
                </a:solidFill>
                <a:latin typeface="Averia Gruesa Libre"/>
                <a:ea typeface="Averia Gruesa Libre"/>
                <a:cs typeface="Averia Gruesa Libre"/>
                <a:sym typeface="Averia Gruesa Libre"/>
              </a:rPr>
              <a:t>While using </a:t>
            </a:r>
            <a:r>
              <a:rPr b="1" lang="en" sz="1450">
                <a:solidFill>
                  <a:srgbClr val="000000"/>
                </a:solidFill>
                <a:latin typeface="Averia Gruesa Libre"/>
                <a:ea typeface="Averia Gruesa Libre"/>
                <a:cs typeface="Averia Gruesa Libre"/>
                <a:sym typeface="Averia Gruesa Libre"/>
              </a:rPr>
              <a:t>Information gain</a:t>
            </a:r>
            <a:r>
              <a:rPr lang="en" sz="1450">
                <a:solidFill>
                  <a:srgbClr val="000000"/>
                </a:solidFill>
                <a:latin typeface="Averia Gruesa Libre"/>
                <a:ea typeface="Averia Gruesa Libre"/>
                <a:cs typeface="Averia Gruesa Libre"/>
                <a:sym typeface="Averia Gruesa Libre"/>
              </a:rPr>
              <a:t> as a criterion, we assume attributes to be categorical and for </a:t>
            </a:r>
            <a:r>
              <a:rPr b="1" lang="en" sz="1450">
                <a:solidFill>
                  <a:srgbClr val="000000"/>
                </a:solidFill>
                <a:latin typeface="Averia Gruesa Libre"/>
                <a:ea typeface="Averia Gruesa Libre"/>
                <a:cs typeface="Averia Gruesa Libre"/>
                <a:sym typeface="Averia Gruesa Libre"/>
              </a:rPr>
              <a:t>Gini index</a:t>
            </a:r>
            <a:r>
              <a:rPr lang="en" sz="1450">
                <a:solidFill>
                  <a:srgbClr val="000000"/>
                </a:solidFill>
                <a:latin typeface="Averia Gruesa Libre"/>
                <a:ea typeface="Averia Gruesa Libre"/>
                <a:cs typeface="Averia Gruesa Libre"/>
                <a:sym typeface="Averia Gruesa Libre"/>
              </a:rPr>
              <a:t> attributes are assumed to be continuous.</a:t>
            </a:r>
            <a:endParaRPr b="1" sz="2150">
              <a:solidFill>
                <a:srgbClr val="000000"/>
              </a:solidFill>
              <a:latin typeface="Averia Gruesa Libre"/>
              <a:ea typeface="Averia Gruesa Libre"/>
              <a:cs typeface="Averia Gruesa Libre"/>
              <a:sym typeface="Averia Gruesa Libre"/>
            </a:endParaRPr>
          </a:p>
          <a:p>
            <a:pPr indent="0" lvl="0" marL="457200" rtl="0" algn="l">
              <a:lnSpc>
                <a:spcPct val="115000"/>
              </a:lnSpc>
              <a:spcBef>
                <a:spcPts val="1500"/>
              </a:spcBef>
              <a:spcAft>
                <a:spcPts val="0"/>
              </a:spcAft>
              <a:buNone/>
            </a:pPr>
            <a:r>
              <a:t/>
            </a:r>
            <a:endParaRPr sz="1050">
              <a:solidFill>
                <a:srgbClr val="000000"/>
              </a:solidFill>
              <a:latin typeface="Averia Gruesa Libre"/>
              <a:ea typeface="Averia Gruesa Libre"/>
              <a:cs typeface="Averia Gruesa Libre"/>
              <a:sym typeface="Averia Gruesa Libre"/>
            </a:endParaRPr>
          </a:p>
          <a:p>
            <a:pPr indent="0" lvl="0" marL="0" rtl="0" algn="l">
              <a:spcBef>
                <a:spcPts val="1500"/>
              </a:spcBef>
              <a:spcAft>
                <a:spcPts val="1600"/>
              </a:spcAft>
              <a:buNone/>
            </a:pPr>
            <a:r>
              <a:t/>
            </a:r>
            <a:endParaRPr>
              <a:latin typeface="Averia Gruesa Libre"/>
              <a:ea typeface="Averia Gruesa Libre"/>
              <a:cs typeface="Averia Gruesa Libre"/>
              <a:sym typeface="Averia Gruesa Libre"/>
            </a:endParaRPr>
          </a:p>
        </p:txBody>
      </p:sp>
      <p:sp>
        <p:nvSpPr>
          <p:cNvPr id="188" name="Google Shape;188;p36"/>
          <p:cNvSpPr txBox="1"/>
          <p:nvPr>
            <p:ph type="title"/>
          </p:nvPr>
        </p:nvSpPr>
        <p:spPr>
          <a:xfrm>
            <a:off x="720000" y="241950"/>
            <a:ext cx="7704000" cy="6474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2500">
                <a:solidFill>
                  <a:srgbClr val="FFFFFF"/>
                </a:solidFill>
                <a:latin typeface="Averia Gruesa Libre"/>
                <a:ea typeface="Averia Gruesa Libre"/>
                <a:cs typeface="Averia Gruesa Libre"/>
                <a:sym typeface="Averia Gruesa Libre"/>
              </a:rPr>
              <a:t>              </a:t>
            </a:r>
            <a:r>
              <a:rPr lang="en" sz="2800">
                <a:solidFill>
                  <a:srgbClr val="FFFFFF"/>
                </a:solidFill>
                <a:latin typeface="Averia Gruesa Libre"/>
                <a:ea typeface="Averia Gruesa Libre"/>
                <a:cs typeface="Averia Gruesa Libre"/>
                <a:sym typeface="Averia Gruesa Libre"/>
              </a:rPr>
              <a:t>Attribute Selection Measures</a:t>
            </a:r>
            <a:endParaRPr sz="2800">
              <a:solidFill>
                <a:srgbClr val="FFFFFF"/>
              </a:solidFill>
              <a:latin typeface="Averia Gruesa Libre"/>
              <a:ea typeface="Averia Gruesa Libre"/>
              <a:cs typeface="Averia Gruesa Libre"/>
              <a:sym typeface="Averia Gruesa Libre"/>
            </a:endParaRPr>
          </a:p>
          <a:p>
            <a:pPr indent="0" lvl="0" marL="0" rtl="0" algn="ctr">
              <a:spcBef>
                <a:spcPts val="600"/>
              </a:spcBef>
              <a:spcAft>
                <a:spcPts val="0"/>
              </a:spcAft>
              <a:buNone/>
            </a:pPr>
            <a:r>
              <a:t/>
            </a:r>
            <a:endParaRPr>
              <a:latin typeface="Averia Gruesa Libre"/>
              <a:ea typeface="Averia Gruesa Libre"/>
              <a:cs typeface="Averia Gruesa Libre"/>
              <a:sym typeface="Averia Gruesa Libr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idx="1" type="body"/>
          </p:nvPr>
        </p:nvSpPr>
        <p:spPr>
          <a:xfrm>
            <a:off x="837900" y="11953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50">
                <a:solidFill>
                  <a:srgbClr val="000000"/>
                </a:solidFill>
                <a:latin typeface="Averia Gruesa Libre"/>
                <a:ea typeface="Averia Gruesa Libre"/>
                <a:cs typeface="Averia Gruesa Libre"/>
                <a:sym typeface="Averia Gruesa Libre"/>
              </a:rPr>
              <a:t>Entropy measures the impurity in the given dataset. In Physics and Mathematics, entropy is referred to as the randomness or uncertainty of a random variable X. </a:t>
            </a:r>
            <a:endParaRPr sz="19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1600"/>
              </a:spcAft>
              <a:buNone/>
            </a:pPr>
            <a:r>
              <a:rPr lang="en" sz="1850">
                <a:solidFill>
                  <a:srgbClr val="000000"/>
                </a:solidFill>
                <a:latin typeface="Averia Gruesa Libre"/>
                <a:ea typeface="Averia Gruesa Libre"/>
                <a:cs typeface="Averia Gruesa Libre"/>
                <a:sym typeface="Averia Gruesa Libre"/>
              </a:rPr>
              <a:t> </a:t>
            </a:r>
            <a:r>
              <a:rPr b="1" lang="en" sz="2050">
                <a:solidFill>
                  <a:srgbClr val="000000"/>
                </a:solidFill>
                <a:latin typeface="Averia Gruesa Libre"/>
                <a:ea typeface="Averia Gruesa Libre"/>
                <a:cs typeface="Averia Gruesa Libre"/>
                <a:sym typeface="Averia Gruesa Libre"/>
              </a:rPr>
              <a:t>Information gain</a:t>
            </a:r>
            <a:r>
              <a:rPr lang="en" sz="2050">
                <a:solidFill>
                  <a:srgbClr val="000000"/>
                </a:solidFill>
                <a:latin typeface="Averia Gruesa Libre"/>
                <a:ea typeface="Averia Gruesa Libre"/>
                <a:cs typeface="Averia Gruesa Libre"/>
                <a:sym typeface="Averia Gruesa Libre"/>
              </a:rPr>
              <a:t> is the decrease in entropy. Information gain computes the difference between entropy before split and average entropy after split of the dataset based on given attribute values.</a:t>
            </a:r>
            <a:endParaRPr sz="2950">
              <a:solidFill>
                <a:srgbClr val="000000"/>
              </a:solidFill>
              <a:latin typeface="Averia Gruesa Libre"/>
              <a:ea typeface="Averia Gruesa Libre"/>
              <a:cs typeface="Averia Gruesa Libre"/>
              <a:sym typeface="Averia Gruesa Libre"/>
            </a:endParaRPr>
          </a:p>
        </p:txBody>
      </p:sp>
      <p:sp>
        <p:nvSpPr>
          <p:cNvPr id="194" name="Google Shape;194;p37"/>
          <p:cNvSpPr txBox="1"/>
          <p:nvPr>
            <p:ph type="title"/>
          </p:nvPr>
        </p:nvSpPr>
        <p:spPr>
          <a:xfrm>
            <a:off x="720000" y="263375"/>
            <a:ext cx="7704000" cy="5727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900">
                <a:solidFill>
                  <a:srgbClr val="000000"/>
                </a:solidFill>
                <a:latin typeface="Averia Gruesa Libre"/>
                <a:ea typeface="Averia Gruesa Libre"/>
                <a:cs typeface="Averia Gruesa Libre"/>
                <a:sym typeface="Averia Gruesa Libre"/>
              </a:rPr>
              <a:t>                  </a:t>
            </a:r>
            <a:r>
              <a:rPr lang="en" sz="1800">
                <a:solidFill>
                  <a:srgbClr val="000000"/>
                </a:solidFill>
                <a:latin typeface="Averia Gruesa Libre"/>
                <a:ea typeface="Averia Gruesa Libre"/>
                <a:cs typeface="Averia Gruesa Libre"/>
                <a:sym typeface="Averia Gruesa Libre"/>
              </a:rPr>
              <a:t> </a:t>
            </a:r>
            <a:r>
              <a:rPr lang="en">
                <a:solidFill>
                  <a:srgbClr val="FFFFFF"/>
                </a:solidFill>
                <a:latin typeface="Averia Gruesa Libre"/>
                <a:ea typeface="Averia Gruesa Libre"/>
                <a:cs typeface="Averia Gruesa Libre"/>
                <a:sym typeface="Averia Gruesa Libre"/>
              </a:rPr>
              <a:t>Entropy and Information gain</a:t>
            </a:r>
            <a:r>
              <a:rPr b="0" lang="en" sz="3100">
                <a:solidFill>
                  <a:srgbClr val="FFFFFF"/>
                </a:solidFill>
                <a:latin typeface="Averia Gruesa Libre"/>
                <a:ea typeface="Averia Gruesa Libre"/>
                <a:cs typeface="Averia Gruesa Libre"/>
                <a:sym typeface="Averia Gruesa Libre"/>
              </a:rPr>
              <a:t> </a:t>
            </a:r>
            <a:endParaRPr b="0" sz="3100">
              <a:solidFill>
                <a:srgbClr val="FFFFFF"/>
              </a:solidFill>
              <a:latin typeface="Averia Gruesa Libre"/>
              <a:ea typeface="Averia Gruesa Libre"/>
              <a:cs typeface="Averia Gruesa Libre"/>
              <a:sym typeface="Averia Gruesa Libre"/>
            </a:endParaRPr>
          </a:p>
          <a:p>
            <a:pPr indent="0" lvl="0" marL="0" rtl="0" algn="ctr">
              <a:spcBef>
                <a:spcPts val="600"/>
              </a:spcBef>
              <a:spcAft>
                <a:spcPts val="0"/>
              </a:spcAft>
              <a:buNone/>
            </a:pPr>
            <a:r>
              <a:t/>
            </a:r>
            <a:endParaRPr>
              <a:latin typeface="Averia Gruesa Libre"/>
              <a:ea typeface="Averia Gruesa Libre"/>
              <a:cs typeface="Averia Gruesa Libre"/>
              <a:sym typeface="Averia Gruesa Libr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8"/>
          <p:cNvSpPr txBox="1"/>
          <p:nvPr>
            <p:ph type="title"/>
          </p:nvPr>
        </p:nvSpPr>
        <p:spPr>
          <a:xfrm>
            <a:off x="720000" y="488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How Entropy is Calculated?</a:t>
            </a:r>
            <a:endParaRPr>
              <a:latin typeface="Averia Gruesa Libre"/>
              <a:ea typeface="Averia Gruesa Libre"/>
              <a:cs typeface="Averia Gruesa Libre"/>
              <a:sym typeface="Averia Gruesa Libre"/>
            </a:endParaRPr>
          </a:p>
          <a:p>
            <a:pPr indent="0" lvl="0" marL="0" rtl="0" algn="ctr">
              <a:spcBef>
                <a:spcPts val="0"/>
              </a:spcBef>
              <a:spcAft>
                <a:spcPts val="0"/>
              </a:spcAft>
              <a:buNone/>
            </a:pPr>
            <a:r>
              <a:t/>
            </a:r>
            <a:endParaRPr sz="3200">
              <a:latin typeface="Averia Gruesa Libre"/>
              <a:ea typeface="Averia Gruesa Libre"/>
              <a:cs typeface="Averia Gruesa Libre"/>
              <a:sym typeface="Averia Gruesa Libre"/>
            </a:endParaRPr>
          </a:p>
        </p:txBody>
      </p:sp>
      <p:pic>
        <p:nvPicPr>
          <p:cNvPr id="200" name="Google Shape;200;p38"/>
          <p:cNvPicPr preferRelativeResize="0"/>
          <p:nvPr/>
        </p:nvPicPr>
        <p:blipFill>
          <a:blip r:embed="rId3">
            <a:alphaModFix/>
          </a:blip>
          <a:stretch>
            <a:fillRect/>
          </a:stretch>
        </p:blipFill>
        <p:spPr>
          <a:xfrm>
            <a:off x="1090038" y="1352912"/>
            <a:ext cx="6963924" cy="2437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idx="1" type="body"/>
          </p:nvPr>
        </p:nvSpPr>
        <p:spPr>
          <a:xfrm>
            <a:off x="720000" y="1152475"/>
            <a:ext cx="7704000" cy="35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50">
                <a:solidFill>
                  <a:srgbClr val="222222"/>
                </a:solidFill>
                <a:latin typeface="Averia Gruesa Libre"/>
                <a:ea typeface="Averia Gruesa Libre"/>
                <a:cs typeface="Averia Gruesa Libre"/>
                <a:sym typeface="Averia Gruesa Libre"/>
              </a:rPr>
              <a:t>measures impurity: a node is “pure” (gini=0) if all training instances it applies to belong to the same class.</a:t>
            </a:r>
            <a:endParaRPr sz="1750">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750">
              <a:solidFill>
                <a:srgbClr val="222222"/>
              </a:solidFill>
              <a:latin typeface="Averia Gruesa Libre"/>
              <a:ea typeface="Averia Gruesa Libre"/>
              <a:cs typeface="Averia Gruesa Libre"/>
              <a:sym typeface="Averia Gruesa Libre"/>
            </a:endParaRPr>
          </a:p>
          <a:p>
            <a:pPr indent="0" lvl="0" marL="0" rtl="0" algn="l">
              <a:spcBef>
                <a:spcPts val="1600"/>
              </a:spcBef>
              <a:spcAft>
                <a:spcPts val="1600"/>
              </a:spcAft>
              <a:buNone/>
            </a:pPr>
            <a:r>
              <a:t/>
            </a:r>
            <a:endParaRPr sz="1750">
              <a:solidFill>
                <a:srgbClr val="222222"/>
              </a:solidFill>
              <a:latin typeface="Averia Gruesa Libre"/>
              <a:ea typeface="Averia Gruesa Libre"/>
              <a:cs typeface="Averia Gruesa Libre"/>
              <a:sym typeface="Averia Gruesa Libre"/>
            </a:endParaRPr>
          </a:p>
        </p:txBody>
      </p:sp>
      <p:sp>
        <p:nvSpPr>
          <p:cNvPr id="206" name="Google Shape;206;p39"/>
          <p:cNvSpPr txBox="1"/>
          <p:nvPr>
            <p:ph type="title"/>
          </p:nvPr>
        </p:nvSpPr>
        <p:spPr>
          <a:xfrm>
            <a:off x="615350" y="269675"/>
            <a:ext cx="7704000" cy="69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Averia Gruesa Libre"/>
                <a:ea typeface="Averia Gruesa Libre"/>
                <a:cs typeface="Averia Gruesa Libre"/>
                <a:sym typeface="Averia Gruesa Libre"/>
              </a:rPr>
              <a:t>Gini Index</a:t>
            </a:r>
            <a:endParaRPr sz="3400">
              <a:latin typeface="Averia Gruesa Libre"/>
              <a:ea typeface="Averia Gruesa Libre"/>
              <a:cs typeface="Averia Gruesa Libre"/>
              <a:sym typeface="Averia Gruesa Libre"/>
            </a:endParaRPr>
          </a:p>
        </p:txBody>
      </p:sp>
      <p:pic>
        <p:nvPicPr>
          <p:cNvPr id="207" name="Google Shape;207;p39"/>
          <p:cNvPicPr preferRelativeResize="0"/>
          <p:nvPr/>
        </p:nvPicPr>
        <p:blipFill>
          <a:blip r:embed="rId3">
            <a:alphaModFix/>
          </a:blip>
          <a:stretch>
            <a:fillRect/>
          </a:stretch>
        </p:blipFill>
        <p:spPr>
          <a:xfrm>
            <a:off x="1144025" y="2279125"/>
            <a:ext cx="6855949" cy="1924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720000" y="280400"/>
            <a:ext cx="7704000" cy="5727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0" lang="en" sz="2600">
                <a:solidFill>
                  <a:srgbClr val="FFFFFF"/>
                </a:solidFill>
                <a:latin typeface="Averia Gruesa Libre"/>
                <a:ea typeface="Averia Gruesa Libre"/>
                <a:cs typeface="Averia Gruesa Libre"/>
                <a:sym typeface="Averia Gruesa Libre"/>
              </a:rPr>
              <a:t>                   </a:t>
            </a:r>
            <a:r>
              <a:rPr lang="en" sz="2600">
                <a:solidFill>
                  <a:srgbClr val="FFFFFF"/>
                </a:solidFill>
                <a:latin typeface="Averia Gruesa Libre"/>
                <a:ea typeface="Averia Gruesa Libre"/>
                <a:cs typeface="Averia Gruesa Libre"/>
                <a:sym typeface="Averia Gruesa Libre"/>
              </a:rPr>
              <a:t>CART Training Algorithm </a:t>
            </a:r>
            <a:endParaRPr sz="2600">
              <a:solidFill>
                <a:srgbClr val="FFFFFF"/>
              </a:solidFill>
              <a:latin typeface="Averia Gruesa Libre"/>
              <a:ea typeface="Averia Gruesa Libre"/>
              <a:cs typeface="Averia Gruesa Libre"/>
              <a:sym typeface="Averia Gruesa Libre"/>
            </a:endParaRPr>
          </a:p>
          <a:p>
            <a:pPr indent="0" lvl="0" marL="0" rtl="0" algn="ctr">
              <a:spcBef>
                <a:spcPts val="600"/>
              </a:spcBef>
              <a:spcAft>
                <a:spcPts val="0"/>
              </a:spcAft>
              <a:buNone/>
            </a:pPr>
            <a:r>
              <a:t/>
            </a:r>
            <a:endParaRPr>
              <a:latin typeface="Averia Gruesa Libre"/>
              <a:ea typeface="Averia Gruesa Libre"/>
              <a:cs typeface="Averia Gruesa Libre"/>
              <a:sym typeface="Averia Gruesa Libre"/>
            </a:endParaRPr>
          </a:p>
        </p:txBody>
      </p:sp>
      <p:pic>
        <p:nvPicPr>
          <p:cNvPr id="213" name="Google Shape;213;p40"/>
          <p:cNvPicPr preferRelativeResize="0"/>
          <p:nvPr/>
        </p:nvPicPr>
        <p:blipFill>
          <a:blip r:embed="rId3">
            <a:alphaModFix/>
          </a:blip>
          <a:stretch>
            <a:fillRect/>
          </a:stretch>
        </p:blipFill>
        <p:spPr>
          <a:xfrm>
            <a:off x="811775" y="1082525"/>
            <a:ext cx="7520450" cy="3822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3"/>
          <p:cNvPicPr preferRelativeResize="0"/>
          <p:nvPr/>
        </p:nvPicPr>
        <p:blipFill>
          <a:blip r:embed="rId3">
            <a:alphaModFix/>
          </a:blip>
          <a:stretch>
            <a:fillRect/>
          </a:stretch>
        </p:blipFill>
        <p:spPr>
          <a:xfrm>
            <a:off x="123375" y="276050"/>
            <a:ext cx="8897251" cy="4710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ph idx="1" type="body"/>
          </p:nvPr>
        </p:nvSpPr>
        <p:spPr>
          <a:xfrm>
            <a:off x="720000" y="1152475"/>
            <a:ext cx="7629000" cy="11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Averia Gruesa Libre"/>
                <a:ea typeface="Averia Gruesa Libre"/>
                <a:cs typeface="Averia Gruesa Libre"/>
                <a:sym typeface="Averia Gruesa Libre"/>
              </a:rPr>
              <a:t>Most of the time it does not make a big difference: they lead to similar trees. Gini impurity is slightly faster to compute, so it is a good default.</a:t>
            </a:r>
            <a:endParaRPr sz="20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1600"/>
              </a:spcAft>
              <a:buNone/>
            </a:pPr>
            <a:r>
              <a:t/>
            </a:r>
            <a:endParaRPr sz="2000">
              <a:solidFill>
                <a:srgbClr val="000000"/>
              </a:solidFill>
              <a:latin typeface="Averia Gruesa Libre"/>
              <a:ea typeface="Averia Gruesa Libre"/>
              <a:cs typeface="Averia Gruesa Libre"/>
              <a:sym typeface="Averia Gruesa Libre"/>
            </a:endParaRPr>
          </a:p>
        </p:txBody>
      </p:sp>
      <p:sp>
        <p:nvSpPr>
          <p:cNvPr id="219" name="Google Shape;219;p41"/>
          <p:cNvSpPr txBox="1"/>
          <p:nvPr>
            <p:ph type="title"/>
          </p:nvPr>
        </p:nvSpPr>
        <p:spPr>
          <a:xfrm>
            <a:off x="645075" y="327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Averia Gruesa Libre"/>
                <a:ea typeface="Averia Gruesa Libre"/>
                <a:cs typeface="Averia Gruesa Libre"/>
                <a:sym typeface="Averia Gruesa Libre"/>
              </a:rPr>
              <a:t>Gini Vs Entropy</a:t>
            </a:r>
            <a:endParaRPr sz="3500">
              <a:latin typeface="Averia Gruesa Libre"/>
              <a:ea typeface="Averia Gruesa Libre"/>
              <a:cs typeface="Averia Gruesa Libre"/>
              <a:sym typeface="Averia Gruesa Libre"/>
            </a:endParaRPr>
          </a:p>
        </p:txBody>
      </p:sp>
      <p:pic>
        <p:nvPicPr>
          <p:cNvPr id="220" name="Google Shape;220;p41"/>
          <p:cNvPicPr preferRelativeResize="0"/>
          <p:nvPr/>
        </p:nvPicPr>
        <p:blipFill>
          <a:blip r:embed="rId3">
            <a:alphaModFix/>
          </a:blip>
          <a:stretch>
            <a:fillRect/>
          </a:stretch>
        </p:blipFill>
        <p:spPr>
          <a:xfrm>
            <a:off x="2632937" y="2523600"/>
            <a:ext cx="3728275" cy="239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type="title"/>
          </p:nvPr>
        </p:nvSpPr>
        <p:spPr>
          <a:xfrm>
            <a:off x="720000" y="337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Regression Tree</a:t>
            </a:r>
            <a:endParaRPr>
              <a:latin typeface="Averia Gruesa Libre"/>
              <a:ea typeface="Averia Gruesa Libre"/>
              <a:cs typeface="Averia Gruesa Libre"/>
              <a:sym typeface="Averia Gruesa Libre"/>
            </a:endParaRPr>
          </a:p>
        </p:txBody>
      </p:sp>
      <p:pic>
        <p:nvPicPr>
          <p:cNvPr id="226" name="Google Shape;226;p42"/>
          <p:cNvPicPr preferRelativeResize="0"/>
          <p:nvPr/>
        </p:nvPicPr>
        <p:blipFill>
          <a:blip r:embed="rId3">
            <a:alphaModFix/>
          </a:blip>
          <a:stretch>
            <a:fillRect/>
          </a:stretch>
        </p:blipFill>
        <p:spPr>
          <a:xfrm>
            <a:off x="835050" y="1082525"/>
            <a:ext cx="7589051" cy="3869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50">
                <a:solidFill>
                  <a:srgbClr val="000000"/>
                </a:solidFill>
                <a:latin typeface="Averia Gruesa Libre"/>
                <a:ea typeface="Averia Gruesa Libre"/>
                <a:cs typeface="Averia Gruesa Libre"/>
                <a:sym typeface="Averia Gruesa Libre"/>
              </a:rPr>
              <a:t>Overfitting is a practical problem while building a Decision-Tree model. The problem of overfitting is considered when the algorithm continues to go deeper and deeper to reduce the training-set error but results with an increased test-set error. So, accuracy of prediction for our model goes down. </a:t>
            </a:r>
            <a:endParaRPr sz="2050">
              <a:solidFill>
                <a:srgbClr val="000000"/>
              </a:solidFill>
              <a:latin typeface="Averia Gruesa Libre"/>
              <a:ea typeface="Averia Gruesa Libre"/>
              <a:cs typeface="Averia Gruesa Libre"/>
              <a:sym typeface="Averia Gruesa Libre"/>
            </a:endParaRPr>
          </a:p>
          <a:p>
            <a:pPr indent="0" lvl="0" marL="0" rtl="0" algn="l">
              <a:lnSpc>
                <a:spcPct val="170000"/>
              </a:lnSpc>
              <a:spcBef>
                <a:spcPts val="1600"/>
              </a:spcBef>
              <a:spcAft>
                <a:spcPts val="0"/>
              </a:spcAft>
              <a:buNone/>
            </a:pPr>
            <a:r>
              <a:rPr lang="en" sz="1850">
                <a:solidFill>
                  <a:srgbClr val="000000"/>
                </a:solidFill>
                <a:latin typeface="Averia Gruesa Libre"/>
                <a:ea typeface="Averia Gruesa Libre"/>
                <a:cs typeface="Averia Gruesa Libre"/>
                <a:sym typeface="Averia Gruesa Libre"/>
              </a:rPr>
              <a:t>Two approaches which can be used to avoid overfitting are as follows:-</a:t>
            </a:r>
            <a:endParaRPr sz="1850">
              <a:solidFill>
                <a:srgbClr val="000000"/>
              </a:solidFill>
              <a:latin typeface="Averia Gruesa Libre"/>
              <a:ea typeface="Averia Gruesa Libre"/>
              <a:cs typeface="Averia Gruesa Libre"/>
              <a:sym typeface="Averia Gruesa Libre"/>
            </a:endParaRPr>
          </a:p>
          <a:p>
            <a:pPr indent="-346075" lvl="0" marL="457200" rtl="0" algn="l">
              <a:lnSpc>
                <a:spcPct val="115000"/>
              </a:lnSpc>
              <a:spcBef>
                <a:spcPts val="1200"/>
              </a:spcBef>
              <a:spcAft>
                <a:spcPts val="0"/>
              </a:spcAft>
              <a:buClr>
                <a:srgbClr val="000000"/>
              </a:buClr>
              <a:buSzPts val="1850"/>
              <a:buFont typeface="Averia Gruesa Libre"/>
              <a:buChar char="●"/>
            </a:pPr>
            <a:r>
              <a:rPr lang="en" sz="1850">
                <a:solidFill>
                  <a:srgbClr val="000000"/>
                </a:solidFill>
                <a:latin typeface="Averia Gruesa Libre"/>
                <a:ea typeface="Averia Gruesa Libre"/>
                <a:cs typeface="Averia Gruesa Libre"/>
                <a:sym typeface="Averia Gruesa Libre"/>
              </a:rPr>
              <a:t>Pre-Pruning</a:t>
            </a:r>
            <a:endParaRPr sz="1850">
              <a:solidFill>
                <a:srgbClr val="000000"/>
              </a:solidFill>
              <a:latin typeface="Averia Gruesa Libre"/>
              <a:ea typeface="Averia Gruesa Libre"/>
              <a:cs typeface="Averia Gruesa Libre"/>
              <a:sym typeface="Averia Gruesa Libre"/>
            </a:endParaRPr>
          </a:p>
          <a:p>
            <a:pPr indent="-346075" lvl="0" marL="457200" rtl="0" algn="l">
              <a:lnSpc>
                <a:spcPct val="115000"/>
              </a:lnSpc>
              <a:spcBef>
                <a:spcPts val="0"/>
              </a:spcBef>
              <a:spcAft>
                <a:spcPts val="0"/>
              </a:spcAft>
              <a:buClr>
                <a:srgbClr val="000000"/>
              </a:buClr>
              <a:buSzPts val="1850"/>
              <a:buFont typeface="Averia Gruesa Libre"/>
              <a:buChar char="●"/>
            </a:pPr>
            <a:r>
              <a:rPr lang="en" sz="1850">
                <a:solidFill>
                  <a:srgbClr val="000000"/>
                </a:solidFill>
                <a:latin typeface="Averia Gruesa Libre"/>
                <a:ea typeface="Averia Gruesa Libre"/>
                <a:cs typeface="Averia Gruesa Libre"/>
                <a:sym typeface="Averia Gruesa Libre"/>
              </a:rPr>
              <a:t>Post-Pruning</a:t>
            </a:r>
            <a:endParaRPr sz="1850">
              <a:solidFill>
                <a:srgbClr val="000000"/>
              </a:solidFill>
              <a:latin typeface="Averia Gruesa Libre"/>
              <a:ea typeface="Averia Gruesa Libre"/>
              <a:cs typeface="Averia Gruesa Libre"/>
              <a:sym typeface="Averia Gruesa Libre"/>
            </a:endParaRPr>
          </a:p>
          <a:p>
            <a:pPr indent="0" lvl="0" marL="0" rtl="0" algn="l">
              <a:spcBef>
                <a:spcPts val="1500"/>
              </a:spcBef>
              <a:spcAft>
                <a:spcPts val="1600"/>
              </a:spcAft>
              <a:buNone/>
            </a:pPr>
            <a:r>
              <a:t/>
            </a:r>
            <a:endParaRPr sz="2050">
              <a:solidFill>
                <a:srgbClr val="000000"/>
              </a:solidFill>
              <a:latin typeface="Averia Gruesa Libre"/>
              <a:ea typeface="Averia Gruesa Libre"/>
              <a:cs typeface="Averia Gruesa Libre"/>
              <a:sym typeface="Averia Gruesa Libre"/>
            </a:endParaRPr>
          </a:p>
        </p:txBody>
      </p:sp>
      <p:sp>
        <p:nvSpPr>
          <p:cNvPr id="232" name="Google Shape;232;p43"/>
          <p:cNvSpPr txBox="1"/>
          <p:nvPr>
            <p:ph type="title"/>
          </p:nvPr>
        </p:nvSpPr>
        <p:spPr>
          <a:xfrm>
            <a:off x="720000" y="378725"/>
            <a:ext cx="7704000" cy="5727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2500">
                <a:solidFill>
                  <a:srgbClr val="000000"/>
                </a:solidFill>
                <a:latin typeface="Averia Gruesa Libre"/>
                <a:ea typeface="Averia Gruesa Libre"/>
                <a:cs typeface="Averia Gruesa Libre"/>
                <a:sym typeface="Averia Gruesa Libre"/>
              </a:rPr>
              <a:t>      </a:t>
            </a:r>
            <a:r>
              <a:rPr lang="en" sz="2500">
                <a:solidFill>
                  <a:srgbClr val="FFFFFF"/>
                </a:solidFill>
                <a:latin typeface="Averia Gruesa Libre"/>
                <a:ea typeface="Averia Gruesa Libre"/>
                <a:cs typeface="Averia Gruesa Libre"/>
                <a:sym typeface="Averia Gruesa Libre"/>
              </a:rPr>
              <a:t> Overfitting in Decision Tree algorithm</a:t>
            </a:r>
            <a:endParaRPr sz="2500">
              <a:solidFill>
                <a:srgbClr val="FFFFFF"/>
              </a:solidFill>
              <a:latin typeface="Averia Gruesa Libre"/>
              <a:ea typeface="Averia Gruesa Libre"/>
              <a:cs typeface="Averia Gruesa Libre"/>
              <a:sym typeface="Averia Gruesa Libre"/>
            </a:endParaRPr>
          </a:p>
          <a:p>
            <a:pPr indent="0" lvl="0" marL="0" rtl="0" algn="ctr">
              <a:spcBef>
                <a:spcPts val="600"/>
              </a:spcBef>
              <a:spcAft>
                <a:spcPts val="0"/>
              </a:spcAft>
              <a:buNone/>
            </a:pPr>
            <a:r>
              <a:t/>
            </a:r>
            <a:endParaRPr>
              <a:latin typeface="Averia Gruesa Libre"/>
              <a:ea typeface="Averia Gruesa Libre"/>
              <a:cs typeface="Averia Gruesa Libre"/>
              <a:sym typeface="Averia Gruesa Libr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3375" lvl="0" marL="457200" rtl="0" algn="l">
              <a:lnSpc>
                <a:spcPct val="115000"/>
              </a:lnSpc>
              <a:spcBef>
                <a:spcPts val="1200"/>
              </a:spcBef>
              <a:spcAft>
                <a:spcPts val="0"/>
              </a:spcAft>
              <a:buClr>
                <a:srgbClr val="000000"/>
              </a:buClr>
              <a:buSzPts val="1650"/>
              <a:buFont typeface="Arial"/>
              <a:buChar char="●"/>
            </a:pPr>
            <a:r>
              <a:rPr b="1" lang="en" sz="1650">
                <a:solidFill>
                  <a:srgbClr val="000000"/>
                </a:solidFill>
                <a:latin typeface="Averia Gruesa Libre"/>
                <a:ea typeface="Averia Gruesa Libre"/>
                <a:cs typeface="Averia Gruesa Libre"/>
                <a:sym typeface="Averia Gruesa Libre"/>
              </a:rPr>
              <a:t>criterion:</a:t>
            </a:r>
            <a:r>
              <a:rPr lang="en" sz="1650">
                <a:solidFill>
                  <a:srgbClr val="000000"/>
                </a:solidFill>
                <a:latin typeface="Averia Gruesa Libre"/>
                <a:ea typeface="Averia Gruesa Libre"/>
                <a:cs typeface="Averia Gruesa Libre"/>
                <a:sym typeface="Averia Gruesa Libre"/>
              </a:rPr>
              <a:t> The function to measure the quality of a split. Supported criteria are "gini" for the Gini impurity and "entropy" for the information gain.</a:t>
            </a:r>
            <a:endParaRPr sz="1650">
              <a:solidFill>
                <a:srgbClr val="000000"/>
              </a:solidFill>
              <a:latin typeface="Averia Gruesa Libre"/>
              <a:ea typeface="Averia Gruesa Libre"/>
              <a:cs typeface="Averia Gruesa Libre"/>
              <a:sym typeface="Averia Gruesa Libre"/>
            </a:endParaRPr>
          </a:p>
          <a:p>
            <a:pPr indent="-333375" lvl="0" marL="457200" rtl="0" algn="l">
              <a:lnSpc>
                <a:spcPct val="115000"/>
              </a:lnSpc>
              <a:spcBef>
                <a:spcPts val="0"/>
              </a:spcBef>
              <a:spcAft>
                <a:spcPts val="0"/>
              </a:spcAft>
              <a:buClr>
                <a:srgbClr val="000000"/>
              </a:buClr>
              <a:buSzPts val="1650"/>
              <a:buFont typeface="Arial"/>
              <a:buChar char="●"/>
            </a:pPr>
            <a:r>
              <a:rPr b="1" lang="en" sz="1650">
                <a:solidFill>
                  <a:srgbClr val="000000"/>
                </a:solidFill>
                <a:latin typeface="Averia Gruesa Libre"/>
                <a:ea typeface="Averia Gruesa Libre"/>
                <a:cs typeface="Averia Gruesa Libre"/>
                <a:sym typeface="Averia Gruesa Libre"/>
              </a:rPr>
              <a:t>splitter:</a:t>
            </a:r>
            <a:r>
              <a:rPr lang="en" sz="1650">
                <a:solidFill>
                  <a:srgbClr val="000000"/>
                </a:solidFill>
                <a:latin typeface="Averia Gruesa Libre"/>
                <a:ea typeface="Averia Gruesa Libre"/>
                <a:cs typeface="Averia Gruesa Libre"/>
                <a:sym typeface="Averia Gruesa Libre"/>
              </a:rPr>
              <a:t> The strategy used to choose the split at each node. Supported strategies are "best" to choose the best split and "random" to choose the best random split.</a:t>
            </a:r>
            <a:endParaRPr sz="1650">
              <a:solidFill>
                <a:srgbClr val="000000"/>
              </a:solidFill>
              <a:latin typeface="Averia Gruesa Libre"/>
              <a:ea typeface="Averia Gruesa Libre"/>
              <a:cs typeface="Averia Gruesa Libre"/>
              <a:sym typeface="Averia Gruesa Libre"/>
            </a:endParaRPr>
          </a:p>
          <a:p>
            <a:pPr indent="-333375" lvl="0" marL="457200" rtl="0" algn="l">
              <a:lnSpc>
                <a:spcPct val="115000"/>
              </a:lnSpc>
              <a:spcBef>
                <a:spcPts val="0"/>
              </a:spcBef>
              <a:spcAft>
                <a:spcPts val="0"/>
              </a:spcAft>
              <a:buClr>
                <a:srgbClr val="000000"/>
              </a:buClr>
              <a:buSzPts val="1650"/>
              <a:buFont typeface="Arial"/>
              <a:buChar char="●"/>
            </a:pPr>
            <a:r>
              <a:rPr b="1" lang="en" sz="1650">
                <a:solidFill>
                  <a:srgbClr val="000000"/>
                </a:solidFill>
                <a:latin typeface="Averia Gruesa Libre"/>
                <a:ea typeface="Averia Gruesa Libre"/>
                <a:cs typeface="Averia Gruesa Libre"/>
                <a:sym typeface="Averia Gruesa Libre"/>
              </a:rPr>
              <a:t>max_depth: </a:t>
            </a:r>
            <a:r>
              <a:rPr lang="en" sz="1650">
                <a:solidFill>
                  <a:srgbClr val="000000"/>
                </a:solidFill>
                <a:latin typeface="Averia Gruesa Libre"/>
                <a:ea typeface="Averia Gruesa Libre"/>
                <a:cs typeface="Averia Gruesa Libre"/>
                <a:sym typeface="Averia Gruesa Libre"/>
              </a:rPr>
              <a:t>The maximum depth of the tree. If None, then nodes are expanded until all leaves are pure or until all leaves contain less than min_samples_split samples.</a:t>
            </a:r>
            <a:endParaRPr sz="1650">
              <a:solidFill>
                <a:srgbClr val="000000"/>
              </a:solidFill>
              <a:latin typeface="Averia Gruesa Libre"/>
              <a:ea typeface="Averia Gruesa Libre"/>
              <a:cs typeface="Averia Gruesa Libre"/>
              <a:sym typeface="Averia Gruesa Libre"/>
            </a:endParaRPr>
          </a:p>
          <a:p>
            <a:pPr indent="-333375" lvl="0" marL="457200" rtl="0" algn="l">
              <a:lnSpc>
                <a:spcPct val="115000"/>
              </a:lnSpc>
              <a:spcBef>
                <a:spcPts val="0"/>
              </a:spcBef>
              <a:spcAft>
                <a:spcPts val="0"/>
              </a:spcAft>
              <a:buClr>
                <a:srgbClr val="000000"/>
              </a:buClr>
              <a:buSzPts val="1650"/>
              <a:buFont typeface="Arial"/>
              <a:buChar char="●"/>
            </a:pPr>
            <a:r>
              <a:rPr b="1" lang="en" sz="1650">
                <a:solidFill>
                  <a:srgbClr val="000000"/>
                </a:solidFill>
                <a:latin typeface="Averia Gruesa Libre"/>
                <a:ea typeface="Averia Gruesa Libre"/>
                <a:cs typeface="Averia Gruesa Libre"/>
                <a:sym typeface="Averia Gruesa Libre"/>
              </a:rPr>
              <a:t>min_samples_split:</a:t>
            </a:r>
            <a:r>
              <a:rPr lang="en" sz="1650">
                <a:solidFill>
                  <a:srgbClr val="000000"/>
                </a:solidFill>
                <a:latin typeface="Averia Gruesa Libre"/>
                <a:ea typeface="Averia Gruesa Libre"/>
                <a:cs typeface="Averia Gruesa Libre"/>
                <a:sym typeface="Averia Gruesa Libre"/>
              </a:rPr>
              <a:t> The minimum number of samples required to split an internal node.</a:t>
            </a:r>
            <a:endParaRPr sz="1650">
              <a:solidFill>
                <a:srgbClr val="000000"/>
              </a:solidFill>
              <a:latin typeface="Averia Gruesa Libre"/>
              <a:ea typeface="Averia Gruesa Libre"/>
              <a:cs typeface="Averia Gruesa Libre"/>
              <a:sym typeface="Averia Gruesa Libre"/>
            </a:endParaRPr>
          </a:p>
          <a:p>
            <a:pPr indent="0" lvl="0" marL="457200" rtl="0" algn="l">
              <a:lnSpc>
                <a:spcPct val="115000"/>
              </a:lnSpc>
              <a:spcBef>
                <a:spcPts val="1500"/>
              </a:spcBef>
              <a:spcAft>
                <a:spcPts val="0"/>
              </a:spcAft>
              <a:buNone/>
            </a:pPr>
            <a:r>
              <a:t/>
            </a:r>
            <a:endParaRPr sz="1050">
              <a:solidFill>
                <a:srgbClr val="000000"/>
              </a:solidFill>
              <a:latin typeface="Averia Gruesa Libre"/>
              <a:ea typeface="Averia Gruesa Libre"/>
              <a:cs typeface="Averia Gruesa Libre"/>
              <a:sym typeface="Averia Gruesa Libre"/>
            </a:endParaRPr>
          </a:p>
          <a:p>
            <a:pPr indent="0" lvl="0" marL="0" rtl="0" algn="l">
              <a:spcBef>
                <a:spcPts val="1200"/>
              </a:spcBef>
              <a:spcAft>
                <a:spcPts val="1600"/>
              </a:spcAft>
              <a:buNone/>
            </a:pPr>
            <a:r>
              <a:t/>
            </a:r>
            <a:endParaRPr>
              <a:latin typeface="Averia Gruesa Libre"/>
              <a:ea typeface="Averia Gruesa Libre"/>
              <a:cs typeface="Averia Gruesa Libre"/>
              <a:sym typeface="Averia Gruesa Libre"/>
            </a:endParaRPr>
          </a:p>
        </p:txBody>
      </p:sp>
      <p:sp>
        <p:nvSpPr>
          <p:cNvPr id="238" name="Google Shape;238;p44"/>
          <p:cNvSpPr txBox="1"/>
          <p:nvPr>
            <p:ph type="title"/>
          </p:nvPr>
        </p:nvSpPr>
        <p:spPr>
          <a:xfrm>
            <a:off x="720000" y="321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Parameters</a:t>
            </a:r>
            <a:endParaRPr>
              <a:latin typeface="Averia Gruesa Libre"/>
              <a:ea typeface="Averia Gruesa Libre"/>
              <a:cs typeface="Averia Gruesa Libre"/>
              <a:sym typeface="Averia Gruesa Libr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5"/>
          <p:cNvSpPr txBox="1"/>
          <p:nvPr>
            <p:ph idx="1" type="body"/>
          </p:nvPr>
        </p:nvSpPr>
        <p:spPr>
          <a:xfrm>
            <a:off x="720000" y="739375"/>
            <a:ext cx="7704000" cy="3793200"/>
          </a:xfrm>
          <a:prstGeom prst="rect">
            <a:avLst/>
          </a:prstGeom>
        </p:spPr>
        <p:txBody>
          <a:bodyPr anchorCtr="0" anchor="t" bIns="91425" lIns="91425" spcFirstLastPara="1" rIns="91425" wrap="square" tIns="91425">
            <a:noAutofit/>
          </a:bodyPr>
          <a:lstStyle/>
          <a:p>
            <a:pPr indent="-333375" lvl="0" marL="457200" rtl="0" algn="l">
              <a:lnSpc>
                <a:spcPct val="115000"/>
              </a:lnSpc>
              <a:spcBef>
                <a:spcPts val="1200"/>
              </a:spcBef>
              <a:spcAft>
                <a:spcPts val="0"/>
              </a:spcAft>
              <a:buClr>
                <a:srgbClr val="000000"/>
              </a:buClr>
              <a:buSzPts val="1650"/>
              <a:buFont typeface="Arial"/>
              <a:buChar char="●"/>
            </a:pPr>
            <a:r>
              <a:rPr b="1" lang="en" sz="1650">
                <a:solidFill>
                  <a:srgbClr val="000000"/>
                </a:solidFill>
                <a:latin typeface="Averia Gruesa Libre"/>
                <a:ea typeface="Averia Gruesa Libre"/>
                <a:cs typeface="Averia Gruesa Libre"/>
                <a:sym typeface="Averia Gruesa Libre"/>
              </a:rPr>
              <a:t>min_samples_leaf:</a:t>
            </a:r>
            <a:r>
              <a:rPr lang="en" sz="1650">
                <a:solidFill>
                  <a:srgbClr val="000000"/>
                </a:solidFill>
                <a:latin typeface="Averia Gruesa Libre"/>
                <a:ea typeface="Averia Gruesa Libre"/>
                <a:cs typeface="Averia Gruesa Libre"/>
                <a:sym typeface="Averia Gruesa Libre"/>
              </a:rPr>
              <a:t> The minimum number of samples required to be at a leaf node. A split point at any depth will only be considered if it leaves at least min_samples_leaf training samples in each of the left and right branches. This may have the effect of smoothing the model, especially in regression.</a:t>
            </a:r>
            <a:endParaRPr sz="1650">
              <a:solidFill>
                <a:srgbClr val="000000"/>
              </a:solidFill>
              <a:latin typeface="Averia Gruesa Libre"/>
              <a:ea typeface="Averia Gruesa Libre"/>
              <a:cs typeface="Averia Gruesa Libre"/>
              <a:sym typeface="Averia Gruesa Libre"/>
            </a:endParaRPr>
          </a:p>
          <a:p>
            <a:pPr indent="-333375" lvl="0" marL="457200" rtl="0" algn="l">
              <a:lnSpc>
                <a:spcPct val="115000"/>
              </a:lnSpc>
              <a:spcBef>
                <a:spcPts val="0"/>
              </a:spcBef>
              <a:spcAft>
                <a:spcPts val="0"/>
              </a:spcAft>
              <a:buClr>
                <a:srgbClr val="000000"/>
              </a:buClr>
              <a:buSzPts val="1650"/>
              <a:buFont typeface="Arial"/>
              <a:buChar char="●"/>
            </a:pPr>
            <a:r>
              <a:rPr b="1" lang="en" sz="1650">
                <a:solidFill>
                  <a:srgbClr val="000000"/>
                </a:solidFill>
                <a:latin typeface="Averia Gruesa Libre"/>
                <a:ea typeface="Averia Gruesa Libre"/>
                <a:cs typeface="Averia Gruesa Libre"/>
                <a:sym typeface="Averia Gruesa Libre"/>
              </a:rPr>
              <a:t>max_leaf_nodes:</a:t>
            </a:r>
            <a:r>
              <a:rPr lang="en" sz="1650">
                <a:solidFill>
                  <a:srgbClr val="000000"/>
                </a:solidFill>
                <a:latin typeface="Averia Gruesa Libre"/>
                <a:ea typeface="Averia Gruesa Libre"/>
                <a:cs typeface="Averia Gruesa Libre"/>
                <a:sym typeface="Averia Gruesa Libre"/>
              </a:rPr>
              <a:t> Grow a tree with max_leaf_nodes in best-first fashion. Best nodes are defined as relative reduction in impurity. If None then unlimited number of leaf nodes.</a:t>
            </a:r>
            <a:endParaRPr sz="1650">
              <a:solidFill>
                <a:srgbClr val="000000"/>
              </a:solidFill>
              <a:latin typeface="Averia Gruesa Libre"/>
              <a:ea typeface="Averia Gruesa Libre"/>
              <a:cs typeface="Averia Gruesa Libre"/>
              <a:sym typeface="Averia Gruesa Libre"/>
            </a:endParaRPr>
          </a:p>
          <a:p>
            <a:pPr indent="-333375" lvl="0" marL="457200" rtl="0" algn="l">
              <a:lnSpc>
                <a:spcPct val="115000"/>
              </a:lnSpc>
              <a:spcBef>
                <a:spcPts val="0"/>
              </a:spcBef>
              <a:spcAft>
                <a:spcPts val="0"/>
              </a:spcAft>
              <a:buClr>
                <a:srgbClr val="000000"/>
              </a:buClr>
              <a:buSzPts val="1650"/>
              <a:buFont typeface="Arial"/>
              <a:buChar char="●"/>
            </a:pPr>
            <a:r>
              <a:rPr b="1" lang="en" sz="1650">
                <a:solidFill>
                  <a:srgbClr val="000000"/>
                </a:solidFill>
                <a:latin typeface="Averia Gruesa Libre"/>
                <a:ea typeface="Averia Gruesa Libre"/>
                <a:cs typeface="Averia Gruesa Libre"/>
                <a:sym typeface="Averia Gruesa Libre"/>
              </a:rPr>
              <a:t>min_impurity_decrease:</a:t>
            </a:r>
            <a:r>
              <a:rPr lang="en" sz="1650">
                <a:solidFill>
                  <a:srgbClr val="000000"/>
                </a:solidFill>
                <a:latin typeface="Averia Gruesa Libre"/>
                <a:ea typeface="Averia Gruesa Libre"/>
                <a:cs typeface="Averia Gruesa Libre"/>
                <a:sym typeface="Averia Gruesa Libre"/>
              </a:rPr>
              <a:t> A node will be split if this split induces a decrease of the impurity greater than or equal to this value.</a:t>
            </a:r>
            <a:endParaRPr sz="1650">
              <a:solidFill>
                <a:srgbClr val="000000"/>
              </a:solidFill>
              <a:latin typeface="Averia Gruesa Libre"/>
              <a:ea typeface="Averia Gruesa Libre"/>
              <a:cs typeface="Averia Gruesa Libre"/>
              <a:sym typeface="Averia Gruesa Libre"/>
            </a:endParaRPr>
          </a:p>
          <a:p>
            <a:pPr indent="-333375" lvl="0" marL="457200" rtl="0" algn="l">
              <a:lnSpc>
                <a:spcPct val="115000"/>
              </a:lnSpc>
              <a:spcBef>
                <a:spcPts val="0"/>
              </a:spcBef>
              <a:spcAft>
                <a:spcPts val="0"/>
              </a:spcAft>
              <a:buClr>
                <a:srgbClr val="000000"/>
              </a:buClr>
              <a:buSzPts val="1650"/>
              <a:buFont typeface="Arial"/>
              <a:buChar char="●"/>
            </a:pPr>
            <a:r>
              <a:rPr b="1" lang="en" sz="1650">
                <a:solidFill>
                  <a:srgbClr val="000000"/>
                </a:solidFill>
                <a:latin typeface="Averia Gruesa Libre"/>
                <a:ea typeface="Averia Gruesa Libre"/>
                <a:cs typeface="Averia Gruesa Libre"/>
                <a:sym typeface="Averia Gruesa Libre"/>
              </a:rPr>
              <a:t>min_impurity_split: </a:t>
            </a:r>
            <a:r>
              <a:rPr lang="en" sz="1650">
                <a:solidFill>
                  <a:srgbClr val="000000"/>
                </a:solidFill>
                <a:latin typeface="Averia Gruesa Libre"/>
                <a:ea typeface="Averia Gruesa Libre"/>
                <a:cs typeface="Averia Gruesa Libre"/>
                <a:sym typeface="Averia Gruesa Libre"/>
              </a:rPr>
              <a:t>Threshold for early stopping in tree growth. A node will split if its impurity is above the threshold, otherwise it is a leaf.</a:t>
            </a:r>
            <a:endParaRPr sz="1650">
              <a:solidFill>
                <a:srgbClr val="000000"/>
              </a:solidFill>
              <a:latin typeface="Averia Gruesa Libre"/>
              <a:ea typeface="Averia Gruesa Libre"/>
              <a:cs typeface="Averia Gruesa Libre"/>
              <a:sym typeface="Averia Gruesa Libre"/>
            </a:endParaRPr>
          </a:p>
          <a:p>
            <a:pPr indent="0" lvl="0" marL="0" rtl="0" algn="l">
              <a:spcBef>
                <a:spcPts val="1500"/>
              </a:spcBef>
              <a:spcAft>
                <a:spcPts val="1600"/>
              </a:spcAft>
              <a:buNone/>
            </a:pPr>
            <a:r>
              <a:t/>
            </a:r>
            <a:endParaRPr>
              <a:latin typeface="Averia Gruesa Libre"/>
              <a:ea typeface="Averia Gruesa Libre"/>
              <a:cs typeface="Averia Gruesa Libre"/>
              <a:sym typeface="Averia Gruesa Libr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Averia Gruesa Libre"/>
                <a:ea typeface="Averia Gruesa Libre"/>
                <a:cs typeface="Averia Gruesa Libre"/>
                <a:sym typeface="Averia Gruesa Libre"/>
              </a:rPr>
              <a:t>    </a:t>
            </a:r>
            <a:r>
              <a:rPr b="1" lang="en" sz="2400">
                <a:solidFill>
                  <a:srgbClr val="000000"/>
                </a:solidFill>
                <a:latin typeface="Averia Gruesa Libre"/>
                <a:ea typeface="Averia Gruesa Libre"/>
                <a:cs typeface="Averia Gruesa Libre"/>
                <a:sym typeface="Averia Gruesa Libre"/>
              </a:rPr>
              <a:t>Advantages</a:t>
            </a:r>
            <a:endParaRPr sz="2000">
              <a:solidFill>
                <a:srgbClr val="000000"/>
              </a:solidFill>
              <a:latin typeface="Averia Gruesa Libre"/>
              <a:ea typeface="Averia Gruesa Libre"/>
              <a:cs typeface="Averia Gruesa Libre"/>
              <a:sym typeface="Averia Gruesa Libre"/>
            </a:endParaRPr>
          </a:p>
          <a:p>
            <a:pPr indent="-330200" lvl="0" marL="457200" rtl="0" algn="l">
              <a:spcBef>
                <a:spcPts val="1600"/>
              </a:spcBef>
              <a:spcAft>
                <a:spcPts val="0"/>
              </a:spcAft>
              <a:buClr>
                <a:srgbClr val="000000"/>
              </a:buClr>
              <a:buSzPts val="1600"/>
              <a:buFont typeface="Averia Gruesa Libre"/>
              <a:buChar char="●"/>
            </a:pPr>
            <a:r>
              <a:rPr lang="en" sz="1600">
                <a:solidFill>
                  <a:srgbClr val="000000"/>
                </a:solidFill>
                <a:latin typeface="Averia Gruesa Libre"/>
                <a:ea typeface="Averia Gruesa Libre"/>
                <a:cs typeface="Averia Gruesa Libre"/>
                <a:sym typeface="Averia Gruesa Libre"/>
              </a:rPr>
              <a:t>Useful in data exploration.</a:t>
            </a:r>
            <a:endParaRPr sz="1600">
              <a:solidFill>
                <a:srgbClr val="000000"/>
              </a:solidFill>
              <a:latin typeface="Averia Gruesa Libre"/>
              <a:ea typeface="Averia Gruesa Libre"/>
              <a:cs typeface="Averia Gruesa Libre"/>
              <a:sym typeface="Averia Gruesa Libre"/>
            </a:endParaRPr>
          </a:p>
          <a:p>
            <a:pPr indent="-330200" lvl="0" marL="457200" rtl="0" algn="l">
              <a:spcBef>
                <a:spcPts val="0"/>
              </a:spcBef>
              <a:spcAft>
                <a:spcPts val="0"/>
              </a:spcAft>
              <a:buClr>
                <a:srgbClr val="000000"/>
              </a:buClr>
              <a:buSzPts val="1600"/>
              <a:buFont typeface="Averia Gruesa Libre"/>
              <a:buChar char="●"/>
            </a:pPr>
            <a:r>
              <a:rPr lang="en" sz="1600">
                <a:solidFill>
                  <a:srgbClr val="000000"/>
                </a:solidFill>
                <a:latin typeface="Averia Gruesa Libre"/>
                <a:ea typeface="Averia Gruesa Libre"/>
                <a:cs typeface="Averia Gruesa Libre"/>
                <a:sym typeface="Averia Gruesa Libre"/>
              </a:rPr>
              <a:t>Less data cleaning required</a:t>
            </a:r>
            <a:endParaRPr sz="1600">
              <a:solidFill>
                <a:srgbClr val="000000"/>
              </a:solidFill>
              <a:latin typeface="Averia Gruesa Libre"/>
              <a:ea typeface="Averia Gruesa Libre"/>
              <a:cs typeface="Averia Gruesa Libre"/>
              <a:sym typeface="Averia Gruesa Libre"/>
            </a:endParaRPr>
          </a:p>
          <a:p>
            <a:pPr indent="-330200" lvl="0" marL="457200" rtl="0" algn="l">
              <a:spcBef>
                <a:spcPts val="0"/>
              </a:spcBef>
              <a:spcAft>
                <a:spcPts val="0"/>
              </a:spcAft>
              <a:buClr>
                <a:srgbClr val="000000"/>
              </a:buClr>
              <a:buSzPts val="1600"/>
              <a:buFont typeface="Averia Gruesa Libre"/>
              <a:buChar char="●"/>
            </a:pPr>
            <a:r>
              <a:rPr lang="en" sz="1600">
                <a:solidFill>
                  <a:srgbClr val="000000"/>
                </a:solidFill>
                <a:latin typeface="Averia Gruesa Libre"/>
                <a:ea typeface="Averia Gruesa Libre"/>
                <a:cs typeface="Averia Gruesa Libre"/>
                <a:sym typeface="Averia Gruesa Libre"/>
              </a:rPr>
              <a:t>Datatype is not constraint.</a:t>
            </a:r>
            <a:endParaRPr sz="1600">
              <a:solidFill>
                <a:srgbClr val="000000"/>
              </a:solidFill>
              <a:latin typeface="Averia Gruesa Libre"/>
              <a:ea typeface="Averia Gruesa Libre"/>
              <a:cs typeface="Averia Gruesa Libre"/>
              <a:sym typeface="Averia Gruesa Libre"/>
            </a:endParaRPr>
          </a:p>
          <a:p>
            <a:pPr indent="-330200" lvl="0" marL="457200" rtl="0" algn="l">
              <a:spcBef>
                <a:spcPts val="0"/>
              </a:spcBef>
              <a:spcAft>
                <a:spcPts val="0"/>
              </a:spcAft>
              <a:buClr>
                <a:srgbClr val="000000"/>
              </a:buClr>
              <a:buSzPts val="1600"/>
              <a:buFont typeface="Averia Gruesa Libre"/>
              <a:buChar char="●"/>
            </a:pPr>
            <a:r>
              <a:rPr lang="en" sz="1600">
                <a:solidFill>
                  <a:srgbClr val="000000"/>
                </a:solidFill>
                <a:latin typeface="Averia Gruesa Libre"/>
                <a:ea typeface="Averia Gruesa Libre"/>
                <a:cs typeface="Averia Gruesa Libre"/>
                <a:sym typeface="Averia Gruesa Libre"/>
              </a:rPr>
              <a:t>Easy to understand</a:t>
            </a:r>
            <a:endParaRPr sz="1600">
              <a:solidFill>
                <a:srgbClr val="000000"/>
              </a:solidFill>
              <a:latin typeface="Averia Gruesa Libre"/>
              <a:ea typeface="Averia Gruesa Libre"/>
              <a:cs typeface="Averia Gruesa Libre"/>
              <a:sym typeface="Averia Gruesa Libre"/>
            </a:endParaRPr>
          </a:p>
          <a:p>
            <a:pPr indent="0" lvl="0" marL="457200" rtl="0" algn="l">
              <a:spcBef>
                <a:spcPts val="1600"/>
              </a:spcBef>
              <a:spcAft>
                <a:spcPts val="0"/>
              </a:spcAft>
              <a:buNone/>
            </a:pPr>
            <a:r>
              <a:rPr b="1" lang="en" sz="2200">
                <a:solidFill>
                  <a:srgbClr val="000000"/>
                </a:solidFill>
                <a:latin typeface="Averia Gruesa Libre"/>
                <a:ea typeface="Averia Gruesa Libre"/>
                <a:cs typeface="Averia Gruesa Libre"/>
                <a:sym typeface="Averia Gruesa Libre"/>
              </a:rPr>
              <a:t>Disadvantages</a:t>
            </a:r>
            <a:endParaRPr b="1" sz="2200">
              <a:solidFill>
                <a:srgbClr val="000000"/>
              </a:solidFill>
              <a:latin typeface="Averia Gruesa Libre"/>
              <a:ea typeface="Averia Gruesa Libre"/>
              <a:cs typeface="Averia Gruesa Libre"/>
              <a:sym typeface="Averia Gruesa Libre"/>
            </a:endParaRPr>
          </a:p>
          <a:p>
            <a:pPr indent="-339725" lvl="0" marL="457200" rtl="0" algn="l">
              <a:spcBef>
                <a:spcPts val="1600"/>
              </a:spcBef>
              <a:spcAft>
                <a:spcPts val="0"/>
              </a:spcAft>
              <a:buClr>
                <a:srgbClr val="000000"/>
              </a:buClr>
              <a:buSzPts val="1750"/>
              <a:buFont typeface="Averia Gruesa Libre"/>
              <a:buChar char="●"/>
            </a:pPr>
            <a:r>
              <a:rPr lang="en" sz="1750">
                <a:solidFill>
                  <a:srgbClr val="000000"/>
                </a:solidFill>
                <a:latin typeface="Averia Gruesa Libre"/>
                <a:ea typeface="Averia Gruesa Libre"/>
                <a:cs typeface="Averia Gruesa Libre"/>
                <a:sym typeface="Averia Gruesa Libre"/>
              </a:rPr>
              <a:t>Overfitting.</a:t>
            </a:r>
            <a:endParaRPr sz="1750">
              <a:solidFill>
                <a:srgbClr val="000000"/>
              </a:solidFill>
              <a:latin typeface="Averia Gruesa Libre"/>
              <a:ea typeface="Averia Gruesa Libre"/>
              <a:cs typeface="Averia Gruesa Libre"/>
              <a:sym typeface="Averia Gruesa Libre"/>
            </a:endParaRPr>
          </a:p>
          <a:p>
            <a:pPr indent="-339725" lvl="0" marL="457200" rtl="0" algn="l">
              <a:spcBef>
                <a:spcPts val="0"/>
              </a:spcBef>
              <a:spcAft>
                <a:spcPts val="0"/>
              </a:spcAft>
              <a:buClr>
                <a:srgbClr val="000000"/>
              </a:buClr>
              <a:buSzPts val="1750"/>
              <a:buFont typeface="Averia Gruesa Libre"/>
              <a:buChar char="●"/>
            </a:pPr>
            <a:r>
              <a:rPr lang="en" sz="1650">
                <a:solidFill>
                  <a:srgbClr val="000000"/>
                </a:solidFill>
                <a:latin typeface="Averia Gruesa Libre"/>
                <a:ea typeface="Averia Gruesa Libre"/>
                <a:cs typeface="Averia Gruesa Libre"/>
                <a:sym typeface="Averia Gruesa Libre"/>
              </a:rPr>
              <a:t>Cannot guarantee to return the globally optimal decision tree.</a:t>
            </a:r>
            <a:endParaRPr sz="2350">
              <a:solidFill>
                <a:srgbClr val="000000"/>
              </a:solidFill>
              <a:latin typeface="Averia Gruesa Libre"/>
              <a:ea typeface="Averia Gruesa Libre"/>
              <a:cs typeface="Averia Gruesa Libre"/>
              <a:sym typeface="Averia Gruesa Libre"/>
            </a:endParaRPr>
          </a:p>
          <a:p>
            <a:pPr indent="0" lvl="0" marL="914400" rtl="0" algn="l">
              <a:spcBef>
                <a:spcPts val="1600"/>
              </a:spcBef>
              <a:spcAft>
                <a:spcPts val="0"/>
              </a:spcAft>
              <a:buNone/>
            </a:pPr>
            <a:r>
              <a:t/>
            </a:r>
            <a:endParaRPr sz="1750">
              <a:solidFill>
                <a:srgbClr val="000000"/>
              </a:solidFill>
              <a:latin typeface="Averia Gruesa Libre"/>
              <a:ea typeface="Averia Gruesa Libre"/>
              <a:cs typeface="Averia Gruesa Libre"/>
              <a:sym typeface="Averia Gruesa Libre"/>
            </a:endParaRPr>
          </a:p>
          <a:p>
            <a:pPr indent="0" lvl="0" marL="457200" rtl="0" algn="l">
              <a:spcBef>
                <a:spcPts val="1600"/>
              </a:spcBef>
              <a:spcAft>
                <a:spcPts val="1600"/>
              </a:spcAft>
              <a:buNone/>
            </a:pPr>
            <a:r>
              <a:t/>
            </a:r>
            <a:endParaRPr>
              <a:solidFill>
                <a:srgbClr val="000000"/>
              </a:solidFill>
              <a:latin typeface="Averia Gruesa Libre"/>
              <a:ea typeface="Averia Gruesa Libre"/>
              <a:cs typeface="Averia Gruesa Libre"/>
              <a:sym typeface="Averia Gruesa Libre"/>
            </a:endParaRPr>
          </a:p>
        </p:txBody>
      </p:sp>
      <p:sp>
        <p:nvSpPr>
          <p:cNvPr id="249" name="Google Shape;249;p46"/>
          <p:cNvSpPr txBox="1"/>
          <p:nvPr>
            <p:ph type="title"/>
          </p:nvPr>
        </p:nvSpPr>
        <p:spPr>
          <a:xfrm>
            <a:off x="720000" y="370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Advantages Vs Disadvantages</a:t>
            </a:r>
            <a:endParaRPr>
              <a:latin typeface="Averia Gruesa Libre"/>
              <a:ea typeface="Averia Gruesa Libre"/>
              <a:cs typeface="Averia Gruesa Libre"/>
              <a:sym typeface="Averia Gruesa Libr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7"/>
          <p:cNvSpPr txBox="1"/>
          <p:nvPr>
            <p:ph type="title"/>
          </p:nvPr>
        </p:nvSpPr>
        <p:spPr>
          <a:xfrm>
            <a:off x="720013" y="288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Random Forest</a:t>
            </a:r>
            <a:endParaRPr>
              <a:latin typeface="Averia Gruesa Libre"/>
              <a:ea typeface="Averia Gruesa Libre"/>
              <a:cs typeface="Averia Gruesa Libre"/>
              <a:sym typeface="Averia Gruesa Libre"/>
            </a:endParaRPr>
          </a:p>
        </p:txBody>
      </p:sp>
      <p:pic>
        <p:nvPicPr>
          <p:cNvPr id="255" name="Google Shape;255;p47"/>
          <p:cNvPicPr preferRelativeResize="0"/>
          <p:nvPr/>
        </p:nvPicPr>
        <p:blipFill>
          <a:blip r:embed="rId3">
            <a:alphaModFix/>
          </a:blip>
          <a:stretch>
            <a:fillRect/>
          </a:stretch>
        </p:blipFill>
        <p:spPr>
          <a:xfrm>
            <a:off x="695913" y="1016975"/>
            <a:ext cx="7752176" cy="3832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550">
                <a:solidFill>
                  <a:srgbClr val="000000"/>
                </a:solidFill>
                <a:latin typeface="Averia Gruesa Libre"/>
                <a:ea typeface="Averia Gruesa Libre"/>
                <a:cs typeface="Averia Gruesa Libre"/>
                <a:sym typeface="Averia Gruesa Libre"/>
              </a:rPr>
              <a:t>Random forest is a supervised learning algorithm. It has two variations – one is used for classification problems and other is used for regression problems. It is one of the most flexible and easy to use algorithm. It creates decision trees on the given data samples, gets prediction from each tree and selects the best solution by means of voting. It is also a pretty good indicator of feature importance.</a:t>
            </a:r>
            <a:endParaRPr sz="1550">
              <a:solidFill>
                <a:srgbClr val="000000"/>
              </a:solidFill>
              <a:latin typeface="Averia Gruesa Libre"/>
              <a:ea typeface="Averia Gruesa Libre"/>
              <a:cs typeface="Averia Gruesa Libre"/>
              <a:sym typeface="Averia Gruesa Libre"/>
            </a:endParaRPr>
          </a:p>
          <a:p>
            <a:pPr indent="0" lvl="0" marL="0" rtl="0" algn="l">
              <a:lnSpc>
                <a:spcPct val="170000"/>
              </a:lnSpc>
              <a:spcBef>
                <a:spcPts val="1200"/>
              </a:spcBef>
              <a:spcAft>
                <a:spcPts val="0"/>
              </a:spcAft>
              <a:buNone/>
            </a:pPr>
            <a:r>
              <a:rPr lang="en" sz="1550">
                <a:solidFill>
                  <a:srgbClr val="000000"/>
                </a:solidFill>
                <a:latin typeface="Averia Gruesa Libre"/>
                <a:ea typeface="Averia Gruesa Libre"/>
                <a:cs typeface="Averia Gruesa Libre"/>
                <a:sym typeface="Averia Gruesa Libre"/>
              </a:rPr>
              <a:t>Random forest algorithm combines multiple decision-trees, resulting in a forest of trees, hence the name Random Forest. In the random forest classifier, the higher the number of trees in the forest results in higher accuracy.</a:t>
            </a:r>
            <a:endParaRPr sz="1550">
              <a:solidFill>
                <a:srgbClr val="000000"/>
              </a:solidFill>
              <a:latin typeface="Averia Gruesa Libre"/>
              <a:ea typeface="Averia Gruesa Libre"/>
              <a:cs typeface="Averia Gruesa Libre"/>
              <a:sym typeface="Averia Gruesa Libre"/>
            </a:endParaRPr>
          </a:p>
          <a:p>
            <a:pPr indent="0" lvl="0" marL="0" rtl="0" algn="l">
              <a:spcBef>
                <a:spcPts val="1200"/>
              </a:spcBef>
              <a:spcAft>
                <a:spcPts val="1600"/>
              </a:spcAft>
              <a:buNone/>
            </a:pPr>
            <a:r>
              <a:t/>
            </a:r>
            <a:endParaRPr sz="2150">
              <a:solidFill>
                <a:srgbClr val="000000"/>
              </a:solidFill>
              <a:latin typeface="Averia Gruesa Libre"/>
              <a:ea typeface="Averia Gruesa Libre"/>
              <a:cs typeface="Averia Gruesa Libre"/>
              <a:sym typeface="Averia Gruesa Libre"/>
            </a:endParaRPr>
          </a:p>
        </p:txBody>
      </p:sp>
      <p:sp>
        <p:nvSpPr>
          <p:cNvPr id="261" name="Google Shape;261;p48"/>
          <p:cNvSpPr txBox="1"/>
          <p:nvPr>
            <p:ph type="title"/>
          </p:nvPr>
        </p:nvSpPr>
        <p:spPr>
          <a:xfrm>
            <a:off x="720000" y="362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Definition</a:t>
            </a:r>
            <a:endParaRPr>
              <a:latin typeface="Averia Gruesa Libre"/>
              <a:ea typeface="Averia Gruesa Libre"/>
              <a:cs typeface="Averia Gruesa Libre"/>
              <a:sym typeface="Averia Gruesa Libr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8775" lvl="0" marL="457200" rtl="0" algn="l">
              <a:lnSpc>
                <a:spcPct val="115000"/>
              </a:lnSpc>
              <a:spcBef>
                <a:spcPts val="0"/>
              </a:spcBef>
              <a:spcAft>
                <a:spcPts val="0"/>
              </a:spcAft>
              <a:buClr>
                <a:srgbClr val="222222"/>
              </a:buClr>
              <a:buSzPts val="2050"/>
              <a:buFont typeface="Averia Gruesa Libre"/>
              <a:buChar char="●"/>
            </a:pPr>
            <a:r>
              <a:rPr lang="en" sz="2050">
                <a:solidFill>
                  <a:srgbClr val="222222"/>
                </a:solidFill>
                <a:latin typeface="Averia Gruesa Libre"/>
                <a:ea typeface="Averia Gruesa Libre"/>
                <a:cs typeface="Averia Gruesa Libre"/>
                <a:sym typeface="Averia Gruesa Libre"/>
              </a:rPr>
              <a:t>Random subsets are created from the original dataset (bootstrapping).</a:t>
            </a:r>
            <a:endParaRPr sz="2050">
              <a:solidFill>
                <a:srgbClr val="222222"/>
              </a:solidFill>
              <a:latin typeface="Averia Gruesa Libre"/>
              <a:ea typeface="Averia Gruesa Libre"/>
              <a:cs typeface="Averia Gruesa Libre"/>
              <a:sym typeface="Averia Gruesa Libre"/>
            </a:endParaRPr>
          </a:p>
          <a:p>
            <a:pPr indent="-358775" lvl="0" marL="457200" rtl="0" algn="l">
              <a:lnSpc>
                <a:spcPct val="115000"/>
              </a:lnSpc>
              <a:spcBef>
                <a:spcPts val="0"/>
              </a:spcBef>
              <a:spcAft>
                <a:spcPts val="0"/>
              </a:spcAft>
              <a:buClr>
                <a:srgbClr val="222222"/>
              </a:buClr>
              <a:buSzPts val="2050"/>
              <a:buFont typeface="Averia Gruesa Libre"/>
              <a:buChar char="●"/>
            </a:pPr>
            <a:r>
              <a:rPr lang="en" sz="2050">
                <a:solidFill>
                  <a:srgbClr val="222222"/>
                </a:solidFill>
                <a:latin typeface="Averia Gruesa Libre"/>
                <a:ea typeface="Averia Gruesa Libre"/>
                <a:cs typeface="Averia Gruesa Libre"/>
                <a:sym typeface="Averia Gruesa Libre"/>
              </a:rPr>
              <a:t>At each node in the decision tree, only a random set of features are considered to decide the best split.</a:t>
            </a:r>
            <a:endParaRPr sz="2050">
              <a:solidFill>
                <a:srgbClr val="222222"/>
              </a:solidFill>
              <a:latin typeface="Averia Gruesa Libre"/>
              <a:ea typeface="Averia Gruesa Libre"/>
              <a:cs typeface="Averia Gruesa Libre"/>
              <a:sym typeface="Averia Gruesa Libre"/>
            </a:endParaRPr>
          </a:p>
          <a:p>
            <a:pPr indent="-358775" lvl="0" marL="457200" rtl="0" algn="l">
              <a:lnSpc>
                <a:spcPct val="115000"/>
              </a:lnSpc>
              <a:spcBef>
                <a:spcPts val="0"/>
              </a:spcBef>
              <a:spcAft>
                <a:spcPts val="0"/>
              </a:spcAft>
              <a:buClr>
                <a:srgbClr val="222222"/>
              </a:buClr>
              <a:buSzPts val="2050"/>
              <a:buFont typeface="Averia Gruesa Libre"/>
              <a:buChar char="●"/>
            </a:pPr>
            <a:r>
              <a:rPr lang="en" sz="2050">
                <a:solidFill>
                  <a:srgbClr val="222222"/>
                </a:solidFill>
                <a:latin typeface="Averia Gruesa Libre"/>
                <a:ea typeface="Averia Gruesa Libre"/>
                <a:cs typeface="Averia Gruesa Libre"/>
                <a:sym typeface="Averia Gruesa Libre"/>
              </a:rPr>
              <a:t>A decision tree model is fitted on each of the subsets.</a:t>
            </a:r>
            <a:endParaRPr sz="2050">
              <a:solidFill>
                <a:srgbClr val="222222"/>
              </a:solidFill>
              <a:latin typeface="Averia Gruesa Libre"/>
              <a:ea typeface="Averia Gruesa Libre"/>
              <a:cs typeface="Averia Gruesa Libre"/>
              <a:sym typeface="Averia Gruesa Libre"/>
            </a:endParaRPr>
          </a:p>
          <a:p>
            <a:pPr indent="-358775" lvl="0" marL="457200" rtl="0" algn="l">
              <a:lnSpc>
                <a:spcPct val="115000"/>
              </a:lnSpc>
              <a:spcBef>
                <a:spcPts val="0"/>
              </a:spcBef>
              <a:spcAft>
                <a:spcPts val="0"/>
              </a:spcAft>
              <a:buClr>
                <a:srgbClr val="222222"/>
              </a:buClr>
              <a:buSzPts val="2050"/>
              <a:buFont typeface="Averia Gruesa Libre"/>
              <a:buChar char="●"/>
            </a:pPr>
            <a:r>
              <a:rPr lang="en" sz="2050">
                <a:solidFill>
                  <a:srgbClr val="222222"/>
                </a:solidFill>
                <a:latin typeface="Averia Gruesa Libre"/>
                <a:ea typeface="Averia Gruesa Libre"/>
                <a:cs typeface="Averia Gruesa Libre"/>
                <a:sym typeface="Averia Gruesa Libre"/>
              </a:rPr>
              <a:t>The final prediction is calculated by averaging the predictions from all decision trees.</a:t>
            </a:r>
            <a:endParaRPr sz="2050">
              <a:solidFill>
                <a:srgbClr val="222222"/>
              </a:solidFill>
              <a:latin typeface="Averia Gruesa Libre"/>
              <a:ea typeface="Averia Gruesa Libre"/>
              <a:cs typeface="Averia Gruesa Libre"/>
              <a:sym typeface="Averia Gruesa Libre"/>
            </a:endParaRPr>
          </a:p>
          <a:p>
            <a:pPr indent="0" lvl="0" marL="457200" rtl="0" algn="l">
              <a:lnSpc>
                <a:spcPct val="115000"/>
              </a:lnSpc>
              <a:spcBef>
                <a:spcPts val="1200"/>
              </a:spcBef>
              <a:spcAft>
                <a:spcPts val="1200"/>
              </a:spcAft>
              <a:buNone/>
            </a:pPr>
            <a:r>
              <a:t/>
            </a:r>
            <a:endParaRPr>
              <a:latin typeface="Averia Gruesa Libre"/>
              <a:ea typeface="Averia Gruesa Libre"/>
              <a:cs typeface="Averia Gruesa Libre"/>
              <a:sym typeface="Averia Gruesa Libre"/>
            </a:endParaRPr>
          </a:p>
        </p:txBody>
      </p:sp>
      <p:sp>
        <p:nvSpPr>
          <p:cNvPr id="267" name="Google Shape;267;p49"/>
          <p:cNvSpPr txBox="1"/>
          <p:nvPr>
            <p:ph type="title"/>
          </p:nvPr>
        </p:nvSpPr>
        <p:spPr>
          <a:xfrm>
            <a:off x="720000" y="411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Random Forest Algorithm Intuition</a:t>
            </a:r>
            <a:endParaRPr>
              <a:latin typeface="Averia Gruesa Libre"/>
              <a:ea typeface="Averia Gruesa Libre"/>
              <a:cs typeface="Averia Gruesa Libre"/>
              <a:sym typeface="Averia Gruesa Libr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27025" lvl="0" marL="457200" rtl="0" algn="l">
              <a:lnSpc>
                <a:spcPct val="115000"/>
              </a:lnSpc>
              <a:spcBef>
                <a:spcPts val="1200"/>
              </a:spcBef>
              <a:spcAft>
                <a:spcPts val="0"/>
              </a:spcAft>
              <a:buClr>
                <a:srgbClr val="000000"/>
              </a:buClr>
              <a:buSzPts val="1550"/>
              <a:buFont typeface="Averia Gruesa Libre"/>
              <a:buChar char="●"/>
            </a:pPr>
            <a:r>
              <a:rPr lang="en" sz="1550">
                <a:solidFill>
                  <a:srgbClr val="000000"/>
                </a:solidFill>
                <a:latin typeface="Averia Gruesa Libre"/>
                <a:ea typeface="Averia Gruesa Libre"/>
                <a:cs typeface="Averia Gruesa Libre"/>
                <a:sym typeface="Averia Gruesa Libre"/>
              </a:rPr>
              <a:t>Random forest algorithm can be used to solve both classification and regression problems.</a:t>
            </a:r>
            <a:endParaRPr sz="1550">
              <a:solidFill>
                <a:srgbClr val="000000"/>
              </a:solidFill>
              <a:latin typeface="Averia Gruesa Libre"/>
              <a:ea typeface="Averia Gruesa Libre"/>
              <a:cs typeface="Averia Gruesa Libre"/>
              <a:sym typeface="Averia Gruesa Libre"/>
            </a:endParaRPr>
          </a:p>
          <a:p>
            <a:pPr indent="-327025" lvl="0" marL="457200" rtl="0" algn="l">
              <a:lnSpc>
                <a:spcPct val="115000"/>
              </a:lnSpc>
              <a:spcBef>
                <a:spcPts val="0"/>
              </a:spcBef>
              <a:spcAft>
                <a:spcPts val="0"/>
              </a:spcAft>
              <a:buClr>
                <a:srgbClr val="000000"/>
              </a:buClr>
              <a:buSzPts val="1550"/>
              <a:buFont typeface="Averia Gruesa Libre"/>
              <a:buChar char="●"/>
            </a:pPr>
            <a:r>
              <a:rPr lang="en" sz="1550">
                <a:solidFill>
                  <a:srgbClr val="000000"/>
                </a:solidFill>
                <a:latin typeface="Averia Gruesa Libre"/>
                <a:ea typeface="Averia Gruesa Libre"/>
                <a:cs typeface="Averia Gruesa Libre"/>
                <a:sym typeface="Averia Gruesa Libre"/>
              </a:rPr>
              <a:t>It is considered as very accurate and robust model because it uses large number of decision-trees to make predictions.</a:t>
            </a:r>
            <a:endParaRPr sz="1550">
              <a:solidFill>
                <a:srgbClr val="000000"/>
              </a:solidFill>
              <a:latin typeface="Averia Gruesa Libre"/>
              <a:ea typeface="Averia Gruesa Libre"/>
              <a:cs typeface="Averia Gruesa Libre"/>
              <a:sym typeface="Averia Gruesa Libre"/>
            </a:endParaRPr>
          </a:p>
          <a:p>
            <a:pPr indent="-327025" lvl="0" marL="457200" rtl="0" algn="l">
              <a:lnSpc>
                <a:spcPct val="115000"/>
              </a:lnSpc>
              <a:spcBef>
                <a:spcPts val="0"/>
              </a:spcBef>
              <a:spcAft>
                <a:spcPts val="0"/>
              </a:spcAft>
              <a:buClr>
                <a:srgbClr val="000000"/>
              </a:buClr>
              <a:buSzPts val="1550"/>
              <a:buFont typeface="Averia Gruesa Libre"/>
              <a:buChar char="●"/>
            </a:pPr>
            <a:r>
              <a:rPr lang="en" sz="1550">
                <a:solidFill>
                  <a:srgbClr val="000000"/>
                </a:solidFill>
                <a:latin typeface="Averia Gruesa Libre"/>
                <a:ea typeface="Averia Gruesa Libre"/>
                <a:cs typeface="Averia Gruesa Libre"/>
                <a:sym typeface="Averia Gruesa Libre"/>
              </a:rPr>
              <a:t>Random forests takes the average of all the predictions made by the decision-trees, which cancels out the biases. So, it does not suffer from the overfitting problem.</a:t>
            </a:r>
            <a:endParaRPr sz="1550">
              <a:solidFill>
                <a:srgbClr val="000000"/>
              </a:solidFill>
              <a:latin typeface="Averia Gruesa Libre"/>
              <a:ea typeface="Averia Gruesa Libre"/>
              <a:cs typeface="Averia Gruesa Libre"/>
              <a:sym typeface="Averia Gruesa Libre"/>
            </a:endParaRPr>
          </a:p>
          <a:p>
            <a:pPr indent="-327025" lvl="0" marL="457200" rtl="0" algn="l">
              <a:lnSpc>
                <a:spcPct val="115000"/>
              </a:lnSpc>
              <a:spcBef>
                <a:spcPts val="0"/>
              </a:spcBef>
              <a:spcAft>
                <a:spcPts val="0"/>
              </a:spcAft>
              <a:buClr>
                <a:srgbClr val="000000"/>
              </a:buClr>
              <a:buSzPts val="1550"/>
              <a:buFont typeface="Averia Gruesa Libre"/>
              <a:buChar char="●"/>
            </a:pPr>
            <a:r>
              <a:rPr lang="en" sz="1550">
                <a:solidFill>
                  <a:srgbClr val="000000"/>
                </a:solidFill>
                <a:latin typeface="Averia Gruesa Libre"/>
                <a:ea typeface="Averia Gruesa Libre"/>
                <a:cs typeface="Averia Gruesa Libre"/>
                <a:sym typeface="Averia Gruesa Libre"/>
              </a:rPr>
              <a:t>Random forest classifier can be used for feature selection. It means selecting the most important features out of the available features from the training dataset.</a:t>
            </a:r>
            <a:endParaRPr sz="1550">
              <a:solidFill>
                <a:srgbClr val="000000"/>
              </a:solidFill>
              <a:latin typeface="Averia Gruesa Libre"/>
              <a:ea typeface="Averia Gruesa Libre"/>
              <a:cs typeface="Averia Gruesa Libre"/>
              <a:sym typeface="Averia Gruesa Libre"/>
            </a:endParaRPr>
          </a:p>
          <a:p>
            <a:pPr indent="0" lvl="0" marL="457200" rtl="0" algn="l">
              <a:spcBef>
                <a:spcPts val="1500"/>
              </a:spcBef>
              <a:spcAft>
                <a:spcPts val="1600"/>
              </a:spcAft>
              <a:buNone/>
            </a:pPr>
            <a:r>
              <a:t/>
            </a:r>
            <a:endParaRPr>
              <a:latin typeface="Averia Gruesa Libre"/>
              <a:ea typeface="Averia Gruesa Libre"/>
              <a:cs typeface="Averia Gruesa Libre"/>
              <a:sym typeface="Averia Gruesa Libre"/>
            </a:endParaRPr>
          </a:p>
        </p:txBody>
      </p:sp>
      <p:sp>
        <p:nvSpPr>
          <p:cNvPr id="273" name="Google Shape;273;p50"/>
          <p:cNvSpPr txBox="1"/>
          <p:nvPr>
            <p:ph type="title"/>
          </p:nvPr>
        </p:nvSpPr>
        <p:spPr>
          <a:xfrm>
            <a:off x="720000" y="337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Advantages</a:t>
            </a:r>
            <a:endParaRPr>
              <a:latin typeface="Averia Gruesa Libre"/>
              <a:ea typeface="Averia Gruesa Libre"/>
              <a:cs typeface="Averia Gruesa Libre"/>
              <a:sym typeface="Averia Gruesa Libr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ph idx="1" type="body"/>
          </p:nvPr>
        </p:nvSpPr>
        <p:spPr>
          <a:xfrm>
            <a:off x="720000" y="1152475"/>
            <a:ext cx="7704000" cy="3416400"/>
          </a:xfrm>
          <a:prstGeom prst="rect">
            <a:avLst/>
          </a:prstGeom>
          <a:effectLst>
            <a:outerShdw blurRad="57150" rotWithShape="0" algn="bl" dir="5400000" dist="19050">
              <a:srgbClr val="000000">
                <a:alpha val="1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00000"/>
                </a:solidFill>
                <a:latin typeface="Averia Gruesa Libre"/>
                <a:ea typeface="Averia Gruesa Libre"/>
                <a:cs typeface="Averia Gruesa Libre"/>
                <a:sym typeface="Averia Gruesa Libre"/>
              </a:rPr>
              <a:t>Before fitting a model with data, we need to ensure two things:-</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50">
              <a:solidFill>
                <a:srgbClr val="000000"/>
              </a:solidFill>
              <a:latin typeface="Averia Gruesa Libre"/>
              <a:ea typeface="Averia Gruesa Libre"/>
              <a:cs typeface="Averia Gruesa Libre"/>
              <a:sym typeface="Averia Gruesa Libre"/>
            </a:endParaRPr>
          </a:p>
          <a:p>
            <a:pPr indent="-333375" lvl="0" marL="457200" rtl="0" algn="l">
              <a:spcBef>
                <a:spcPts val="1600"/>
              </a:spcBef>
              <a:spcAft>
                <a:spcPts val="0"/>
              </a:spcAft>
              <a:buClr>
                <a:srgbClr val="000000"/>
              </a:buClr>
              <a:buSzPts val="1650"/>
              <a:buFont typeface="Averia Gruesa Libre"/>
              <a:buChar char="●"/>
            </a:pPr>
            <a:r>
              <a:rPr lang="en" sz="1650">
                <a:solidFill>
                  <a:srgbClr val="000000"/>
                </a:solidFill>
                <a:latin typeface="Averia Gruesa Libre"/>
                <a:ea typeface="Averia Gruesa Libre"/>
                <a:cs typeface="Averia Gruesa Libre"/>
                <a:sym typeface="Averia Gruesa Libre"/>
              </a:rPr>
              <a:t>How to check model generalizability? Ans -&gt; Doing Cross Validation……………</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50">
              <a:solidFill>
                <a:srgbClr val="000000"/>
              </a:solidFill>
              <a:latin typeface="Averia Gruesa Libre"/>
              <a:ea typeface="Averia Gruesa Libre"/>
              <a:cs typeface="Averia Gruesa Libre"/>
              <a:sym typeface="Averia Gruesa Libre"/>
            </a:endParaRPr>
          </a:p>
          <a:p>
            <a:pPr indent="-333375" lvl="0" marL="457200" rtl="0" algn="l">
              <a:spcBef>
                <a:spcPts val="1600"/>
              </a:spcBef>
              <a:spcAft>
                <a:spcPts val="0"/>
              </a:spcAft>
              <a:buClr>
                <a:srgbClr val="000000"/>
              </a:buClr>
              <a:buSzPts val="1650"/>
              <a:buFont typeface="Averia Gruesa Libre"/>
              <a:buChar char="●"/>
            </a:pPr>
            <a:r>
              <a:rPr lang="en" sz="1650">
                <a:solidFill>
                  <a:srgbClr val="000000"/>
                </a:solidFill>
                <a:latin typeface="Averia Gruesa Libre"/>
                <a:ea typeface="Averia Gruesa Libre"/>
                <a:cs typeface="Averia Gruesa Libre"/>
                <a:sym typeface="Averia Gruesa Libre"/>
              </a:rPr>
              <a:t>How to measure model performance? Ans -&gt; By knowledge of metrics………..</a:t>
            </a:r>
            <a:endParaRPr sz="1650">
              <a:solidFill>
                <a:srgbClr val="000000"/>
              </a:solidFill>
              <a:latin typeface="Averia Gruesa Libre"/>
              <a:ea typeface="Averia Gruesa Libre"/>
              <a:cs typeface="Averia Gruesa Libre"/>
              <a:sym typeface="Averia Gruesa Libre"/>
            </a:endParaRPr>
          </a:p>
        </p:txBody>
      </p:sp>
      <p:sp>
        <p:nvSpPr>
          <p:cNvPr id="112" name="Google Shape;112;p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key terms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9725" lvl="0" marL="457200" rtl="0" algn="l">
              <a:lnSpc>
                <a:spcPct val="115000"/>
              </a:lnSpc>
              <a:spcBef>
                <a:spcPts val="1200"/>
              </a:spcBef>
              <a:spcAft>
                <a:spcPts val="0"/>
              </a:spcAft>
              <a:buClr>
                <a:srgbClr val="000000"/>
              </a:buClr>
              <a:buSzPts val="1750"/>
              <a:buFont typeface="Averia Gruesa Libre"/>
              <a:buChar char="●"/>
            </a:pPr>
            <a:r>
              <a:rPr lang="en" sz="1750">
                <a:solidFill>
                  <a:srgbClr val="000000"/>
                </a:solidFill>
                <a:latin typeface="Averia Gruesa Libre"/>
                <a:ea typeface="Averia Gruesa Libre"/>
                <a:cs typeface="Averia Gruesa Libre"/>
                <a:sym typeface="Averia Gruesa Libre"/>
              </a:rPr>
              <a:t>The biggest disadvantage of random forests is its computational complexity. Random forests is very slow in making predictions because large number of decision-trees are used to make predictions. All the trees in the forest have to make a prediction for the same input and then perform voting on it. So, it is a time-consuming process.</a:t>
            </a:r>
            <a:endParaRPr sz="1750">
              <a:solidFill>
                <a:srgbClr val="000000"/>
              </a:solidFill>
              <a:latin typeface="Averia Gruesa Libre"/>
              <a:ea typeface="Averia Gruesa Libre"/>
              <a:cs typeface="Averia Gruesa Libre"/>
              <a:sym typeface="Averia Gruesa Libre"/>
            </a:endParaRPr>
          </a:p>
          <a:p>
            <a:pPr indent="-339725" lvl="0" marL="457200" rtl="0" algn="l">
              <a:lnSpc>
                <a:spcPct val="115000"/>
              </a:lnSpc>
              <a:spcBef>
                <a:spcPts val="0"/>
              </a:spcBef>
              <a:spcAft>
                <a:spcPts val="0"/>
              </a:spcAft>
              <a:buClr>
                <a:srgbClr val="000000"/>
              </a:buClr>
              <a:buSzPts val="1750"/>
              <a:buFont typeface="Averia Gruesa Libre"/>
              <a:buChar char="●"/>
            </a:pPr>
            <a:r>
              <a:rPr lang="en" sz="1750">
                <a:solidFill>
                  <a:srgbClr val="000000"/>
                </a:solidFill>
                <a:latin typeface="Averia Gruesa Libre"/>
                <a:ea typeface="Averia Gruesa Libre"/>
                <a:cs typeface="Averia Gruesa Libre"/>
                <a:sym typeface="Averia Gruesa Libre"/>
              </a:rPr>
              <a:t>The model is difficult to interpret as compared to a decision-tree, where we can easily make a prediction as compared to a decision-tree.</a:t>
            </a:r>
            <a:endParaRPr sz="1750">
              <a:solidFill>
                <a:srgbClr val="000000"/>
              </a:solidFill>
              <a:latin typeface="Averia Gruesa Libre"/>
              <a:ea typeface="Averia Gruesa Libre"/>
              <a:cs typeface="Averia Gruesa Libre"/>
              <a:sym typeface="Averia Gruesa Libre"/>
            </a:endParaRPr>
          </a:p>
          <a:p>
            <a:pPr indent="0" lvl="0" marL="457200" rtl="0" algn="l">
              <a:spcBef>
                <a:spcPts val="1500"/>
              </a:spcBef>
              <a:spcAft>
                <a:spcPts val="1600"/>
              </a:spcAft>
              <a:buNone/>
            </a:pPr>
            <a:r>
              <a:t/>
            </a:r>
            <a:endParaRPr>
              <a:latin typeface="Averia Gruesa Libre"/>
              <a:ea typeface="Averia Gruesa Libre"/>
              <a:cs typeface="Averia Gruesa Libre"/>
              <a:sym typeface="Averia Gruesa Libre"/>
            </a:endParaRPr>
          </a:p>
        </p:txBody>
      </p:sp>
      <p:sp>
        <p:nvSpPr>
          <p:cNvPr id="279" name="Google Shape;279;p51"/>
          <p:cNvSpPr txBox="1"/>
          <p:nvPr>
            <p:ph type="title"/>
          </p:nvPr>
        </p:nvSpPr>
        <p:spPr>
          <a:xfrm>
            <a:off x="720000" y="38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Disadvantages</a:t>
            </a:r>
            <a:endParaRPr>
              <a:latin typeface="Averia Gruesa Libre"/>
              <a:ea typeface="Averia Gruesa Libre"/>
              <a:cs typeface="Averia Gruesa Libre"/>
              <a:sym typeface="Averia Gruesa Libr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222222"/>
              </a:buClr>
              <a:buSzPts val="1100"/>
              <a:buFont typeface="Averia Gruesa Libre"/>
              <a:buChar char="●"/>
            </a:pPr>
            <a:r>
              <a:rPr b="1" lang="en" sz="1500">
                <a:solidFill>
                  <a:srgbClr val="222222"/>
                </a:solidFill>
                <a:latin typeface="Averia Gruesa Libre"/>
                <a:ea typeface="Averia Gruesa Libre"/>
                <a:cs typeface="Averia Gruesa Libre"/>
                <a:sym typeface="Averia Gruesa Libre"/>
              </a:rPr>
              <a:t>Type of </a:t>
            </a:r>
            <a:r>
              <a:rPr b="1" lang="en" sz="1500">
                <a:solidFill>
                  <a:srgbClr val="222222"/>
                </a:solidFill>
                <a:latin typeface="Averia Gruesa Libre"/>
                <a:ea typeface="Averia Gruesa Libre"/>
                <a:cs typeface="Averia Gruesa Libre"/>
                <a:sym typeface="Averia Gruesa Libre"/>
              </a:rPr>
              <a:t>errors</a:t>
            </a:r>
            <a:r>
              <a:rPr b="1" lang="en" sz="1500">
                <a:solidFill>
                  <a:srgbClr val="222222"/>
                </a:solidFill>
                <a:latin typeface="Averia Gruesa Libre"/>
                <a:ea typeface="Averia Gruesa Libre"/>
                <a:cs typeface="Averia Gruesa Libre"/>
                <a:sym typeface="Averia Gruesa Libre"/>
              </a:rPr>
              <a:t>:</a:t>
            </a:r>
            <a:endParaRPr b="1" sz="1500">
              <a:solidFill>
                <a:srgbClr val="222222"/>
              </a:solidFill>
              <a:latin typeface="Averia Gruesa Libre"/>
              <a:ea typeface="Averia Gruesa Libre"/>
              <a:cs typeface="Averia Gruesa Libre"/>
              <a:sym typeface="Averia Gruesa Libre"/>
            </a:endParaRPr>
          </a:p>
          <a:p>
            <a:pPr indent="0" lvl="0" marL="457200" rtl="0" algn="l">
              <a:spcBef>
                <a:spcPts val="1600"/>
              </a:spcBef>
              <a:spcAft>
                <a:spcPts val="0"/>
              </a:spcAft>
              <a:buNone/>
            </a:pPr>
            <a:r>
              <a:t/>
            </a:r>
            <a:endParaRPr b="1">
              <a:solidFill>
                <a:srgbClr val="222222"/>
              </a:solidFill>
              <a:latin typeface="Averia Gruesa Libre"/>
              <a:ea typeface="Averia Gruesa Libre"/>
              <a:cs typeface="Averia Gruesa Libre"/>
              <a:sym typeface="Averia Gruesa Libre"/>
            </a:endParaRPr>
          </a:p>
          <a:p>
            <a:pPr indent="0" lvl="0" marL="457200" rtl="0" algn="l">
              <a:spcBef>
                <a:spcPts val="1600"/>
              </a:spcBef>
              <a:spcAft>
                <a:spcPts val="0"/>
              </a:spcAft>
              <a:buNone/>
            </a:pPr>
            <a:r>
              <a:t/>
            </a:r>
            <a:endParaRPr b="1">
              <a:solidFill>
                <a:srgbClr val="222222"/>
              </a:solidFill>
              <a:latin typeface="Averia Gruesa Libre"/>
              <a:ea typeface="Averia Gruesa Libre"/>
              <a:cs typeface="Averia Gruesa Libre"/>
              <a:sym typeface="Averia Gruesa Libre"/>
            </a:endParaRPr>
          </a:p>
          <a:p>
            <a:pPr indent="0" lvl="0" marL="457200" rtl="0" algn="l">
              <a:spcBef>
                <a:spcPts val="1600"/>
              </a:spcBef>
              <a:spcAft>
                <a:spcPts val="0"/>
              </a:spcAft>
              <a:buNone/>
            </a:pPr>
            <a:r>
              <a:t/>
            </a:r>
            <a:endParaRPr b="1">
              <a:solidFill>
                <a:srgbClr val="222222"/>
              </a:solidFill>
              <a:latin typeface="Averia Gruesa Libre"/>
              <a:ea typeface="Averia Gruesa Libre"/>
              <a:cs typeface="Averia Gruesa Libre"/>
              <a:sym typeface="Averia Gruesa Libre"/>
            </a:endParaRPr>
          </a:p>
          <a:p>
            <a:pPr indent="0" lvl="0" marL="457200" rtl="0" algn="l">
              <a:spcBef>
                <a:spcPts val="1600"/>
              </a:spcBef>
              <a:spcAft>
                <a:spcPts val="0"/>
              </a:spcAft>
              <a:buNone/>
            </a:pPr>
            <a:r>
              <a:t/>
            </a:r>
            <a:endParaRPr b="1">
              <a:solidFill>
                <a:srgbClr val="222222"/>
              </a:solidFill>
              <a:latin typeface="Averia Gruesa Libre"/>
              <a:ea typeface="Averia Gruesa Libre"/>
              <a:cs typeface="Averia Gruesa Libre"/>
              <a:sym typeface="Averia Gruesa Libre"/>
            </a:endParaRPr>
          </a:p>
          <a:p>
            <a:pPr indent="0" lvl="0" marL="45720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457200" rtl="0" algn="ctr">
              <a:spcBef>
                <a:spcPts val="1600"/>
              </a:spcBef>
              <a:spcAft>
                <a:spcPts val="1600"/>
              </a:spcAft>
              <a:buNone/>
            </a:pPr>
            <a:r>
              <a:rPr lang="en" sz="1500">
                <a:solidFill>
                  <a:srgbClr val="222222"/>
                </a:solidFill>
                <a:highlight>
                  <a:srgbClr val="FFFFFF"/>
                </a:highlight>
                <a:latin typeface="Averia Gruesa Libre"/>
                <a:ea typeface="Averia Gruesa Libre"/>
                <a:cs typeface="Averia Gruesa Libre"/>
                <a:sym typeface="Averia Gruesa Libre"/>
              </a:rPr>
              <a:t>Total Prediction error= Bias² + Variance + Irreducible error</a:t>
            </a:r>
            <a:endParaRPr>
              <a:solidFill>
                <a:srgbClr val="222222"/>
              </a:solidFill>
              <a:latin typeface="Averia Gruesa Libre"/>
              <a:ea typeface="Averia Gruesa Libre"/>
              <a:cs typeface="Averia Gruesa Libre"/>
              <a:sym typeface="Averia Gruesa Libre"/>
            </a:endParaRPr>
          </a:p>
        </p:txBody>
      </p:sp>
      <p:sp>
        <p:nvSpPr>
          <p:cNvPr id="285" name="Google Shape;285;p5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Type of errors</a:t>
            </a:r>
            <a:endParaRPr>
              <a:latin typeface="Averia Gruesa Libre"/>
              <a:ea typeface="Averia Gruesa Libre"/>
              <a:cs typeface="Averia Gruesa Libre"/>
              <a:sym typeface="Averia Gruesa Libre"/>
            </a:endParaRPr>
          </a:p>
        </p:txBody>
      </p:sp>
      <p:pic>
        <p:nvPicPr>
          <p:cNvPr id="286" name="Google Shape;286;p52"/>
          <p:cNvPicPr preferRelativeResize="0"/>
          <p:nvPr/>
        </p:nvPicPr>
        <p:blipFill>
          <a:blip r:embed="rId3">
            <a:alphaModFix/>
          </a:blip>
          <a:stretch>
            <a:fillRect/>
          </a:stretch>
        </p:blipFill>
        <p:spPr>
          <a:xfrm>
            <a:off x="1933675" y="1634613"/>
            <a:ext cx="5276850" cy="1495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3"/>
          <p:cNvSpPr txBox="1"/>
          <p:nvPr>
            <p:ph idx="1" type="body"/>
          </p:nvPr>
        </p:nvSpPr>
        <p:spPr>
          <a:xfrm>
            <a:off x="720000" y="1006725"/>
            <a:ext cx="7704000" cy="4027500"/>
          </a:xfrm>
          <a:prstGeom prst="rect">
            <a:avLst/>
          </a:prstGeom>
          <a:solidFill>
            <a:srgbClr val="FFFFFF">
              <a:alpha val="45090"/>
            </a:srgbClr>
          </a:solidFill>
        </p:spPr>
        <p:txBody>
          <a:bodyPr anchorCtr="0" anchor="t" bIns="91425" lIns="91425" spcFirstLastPara="1" rIns="91425" wrap="square" tIns="91425">
            <a:noAutofit/>
          </a:bodyPr>
          <a:lstStyle/>
          <a:p>
            <a:pPr indent="-317500" lvl="0" marL="457200" rtl="0" algn="l">
              <a:spcBef>
                <a:spcPts val="0"/>
              </a:spcBef>
              <a:spcAft>
                <a:spcPts val="0"/>
              </a:spcAft>
              <a:buClr>
                <a:srgbClr val="222222"/>
              </a:buClr>
              <a:buSzPts val="1400"/>
              <a:buFont typeface="Averia Gruesa Libre"/>
              <a:buChar char="●"/>
            </a:pPr>
            <a:r>
              <a:rPr b="1" lang="en" sz="1600">
                <a:solidFill>
                  <a:srgbClr val="222222"/>
                </a:solidFill>
                <a:latin typeface="Averia Gruesa Libre"/>
                <a:ea typeface="Averia Gruesa Libre"/>
                <a:cs typeface="Averia Gruesa Libre"/>
                <a:sym typeface="Averia Gruesa Libre"/>
              </a:rPr>
              <a:t>Bias:</a:t>
            </a:r>
            <a:endParaRPr b="1" sz="1600">
              <a:solidFill>
                <a:srgbClr val="222222"/>
              </a:solidFill>
              <a:latin typeface="Averia Gruesa Libre"/>
              <a:ea typeface="Averia Gruesa Libre"/>
              <a:cs typeface="Averia Gruesa Libre"/>
              <a:sym typeface="Averia Gruesa Libre"/>
            </a:endParaRPr>
          </a:p>
          <a:p>
            <a:pPr indent="-311150" lvl="1" marL="914400" rtl="0" algn="l">
              <a:spcBef>
                <a:spcPts val="0"/>
              </a:spcBef>
              <a:spcAft>
                <a:spcPts val="0"/>
              </a:spcAft>
              <a:buClr>
                <a:srgbClr val="222222"/>
              </a:buClr>
              <a:buSzPts val="1300"/>
              <a:buFont typeface="Averia Gruesa Libre"/>
              <a:buChar char="○"/>
            </a:pPr>
            <a:r>
              <a:rPr lang="en" sz="1300">
                <a:solidFill>
                  <a:srgbClr val="222222"/>
                </a:solidFill>
                <a:latin typeface="Averia Gruesa Libre"/>
                <a:ea typeface="Averia Gruesa Libre"/>
                <a:cs typeface="Averia Gruesa Libre"/>
                <a:sym typeface="Averia Gruesa Libre"/>
              </a:rPr>
              <a:t>Bias means strong inclination towards something.</a:t>
            </a:r>
            <a:endParaRPr sz="1300">
              <a:solidFill>
                <a:srgbClr val="222222"/>
              </a:solidFill>
              <a:latin typeface="Averia Gruesa Libre"/>
              <a:ea typeface="Averia Gruesa Libre"/>
              <a:cs typeface="Averia Gruesa Libre"/>
              <a:sym typeface="Averia Gruesa Libre"/>
            </a:endParaRPr>
          </a:p>
          <a:p>
            <a:pPr indent="-311150" lvl="1" marL="914400" rtl="0" algn="l">
              <a:spcBef>
                <a:spcPts val="0"/>
              </a:spcBef>
              <a:spcAft>
                <a:spcPts val="0"/>
              </a:spcAft>
              <a:buClr>
                <a:srgbClr val="222222"/>
              </a:buClr>
              <a:buSzPts val="1300"/>
              <a:buFont typeface="Averia Gruesa Libre"/>
              <a:buChar char="○"/>
            </a:pPr>
            <a:r>
              <a:rPr lang="en" sz="1300">
                <a:solidFill>
                  <a:srgbClr val="222222"/>
                </a:solidFill>
                <a:latin typeface="Averia Gruesa Libre"/>
                <a:ea typeface="Averia Gruesa Libre"/>
                <a:cs typeface="Averia Gruesa Libre"/>
                <a:sym typeface="Averia Gruesa Libre"/>
              </a:rPr>
              <a:t>Bias error is the error in assumption of the target function.</a:t>
            </a:r>
            <a:endParaRPr sz="1300">
              <a:solidFill>
                <a:srgbClr val="222222"/>
              </a:solidFill>
              <a:latin typeface="Averia Gruesa Libre"/>
              <a:ea typeface="Averia Gruesa Libre"/>
              <a:cs typeface="Averia Gruesa Libre"/>
              <a:sym typeface="Averia Gruesa Libre"/>
            </a:endParaRPr>
          </a:p>
          <a:p>
            <a:pPr indent="-311150" lvl="1" marL="914400" rtl="0" algn="l">
              <a:spcBef>
                <a:spcPts val="0"/>
              </a:spcBef>
              <a:spcAft>
                <a:spcPts val="0"/>
              </a:spcAft>
              <a:buClr>
                <a:srgbClr val="222222"/>
              </a:buClr>
              <a:buSzPts val="1300"/>
              <a:buFont typeface="Averia Gruesa Libre"/>
              <a:buChar char="○"/>
            </a:pPr>
            <a:r>
              <a:rPr lang="en" sz="1300">
                <a:solidFill>
                  <a:srgbClr val="222222"/>
                </a:solidFill>
                <a:latin typeface="Averia Gruesa Libre"/>
                <a:ea typeface="Averia Gruesa Libre"/>
                <a:cs typeface="Averia Gruesa Libre"/>
                <a:sym typeface="Averia Gruesa Libre"/>
              </a:rPr>
              <a:t>Bias results in overlooking of features in data set and hence not allowing the model to adapt with the training data fully.</a:t>
            </a:r>
            <a:endParaRPr sz="1300">
              <a:solidFill>
                <a:srgbClr val="222222"/>
              </a:solidFill>
              <a:latin typeface="Averia Gruesa Libre"/>
              <a:ea typeface="Averia Gruesa Libre"/>
              <a:cs typeface="Averia Gruesa Libre"/>
              <a:sym typeface="Averia Gruesa Libre"/>
            </a:endParaRPr>
          </a:p>
          <a:p>
            <a:pPr indent="-311150" lvl="1" marL="914400" rtl="0" algn="l">
              <a:spcBef>
                <a:spcPts val="0"/>
              </a:spcBef>
              <a:spcAft>
                <a:spcPts val="0"/>
              </a:spcAft>
              <a:buClr>
                <a:srgbClr val="222222"/>
              </a:buClr>
              <a:buSzPts val="1300"/>
              <a:buFont typeface="Averia Gruesa Libre"/>
              <a:buChar char="○"/>
            </a:pPr>
            <a:r>
              <a:rPr lang="en" sz="1300">
                <a:solidFill>
                  <a:srgbClr val="222222"/>
                </a:solidFill>
                <a:latin typeface="Averia Gruesa Libre"/>
                <a:ea typeface="Averia Gruesa Libre"/>
                <a:cs typeface="Averia Gruesa Libre"/>
                <a:sym typeface="Averia Gruesa Libre"/>
              </a:rPr>
              <a:t>Low Bias- Fewer assumptions about the target </a:t>
            </a:r>
            <a:r>
              <a:rPr lang="en" sz="1300">
                <a:solidFill>
                  <a:srgbClr val="222222"/>
                </a:solidFill>
                <a:latin typeface="Averia Gruesa Libre"/>
                <a:ea typeface="Averia Gruesa Libre"/>
                <a:cs typeface="Averia Gruesa Libre"/>
                <a:sym typeface="Averia Gruesa Libre"/>
              </a:rPr>
              <a:t>functions</a:t>
            </a:r>
            <a:r>
              <a:rPr lang="en" sz="1300">
                <a:solidFill>
                  <a:srgbClr val="222222"/>
                </a:solidFill>
                <a:latin typeface="Averia Gruesa Libre"/>
                <a:ea typeface="Averia Gruesa Libre"/>
                <a:cs typeface="Averia Gruesa Libre"/>
                <a:sym typeface="Averia Gruesa Libre"/>
              </a:rPr>
              <a:t> are made. Ex- KNN, </a:t>
            </a:r>
            <a:r>
              <a:rPr lang="en" sz="1300">
                <a:solidFill>
                  <a:srgbClr val="222222"/>
                </a:solidFill>
                <a:latin typeface="Averia Gruesa Libre"/>
                <a:ea typeface="Averia Gruesa Libre"/>
                <a:cs typeface="Averia Gruesa Libre"/>
                <a:sym typeface="Averia Gruesa Libre"/>
              </a:rPr>
              <a:t>Decision</a:t>
            </a:r>
            <a:r>
              <a:rPr lang="en" sz="1300">
                <a:solidFill>
                  <a:srgbClr val="222222"/>
                </a:solidFill>
                <a:latin typeface="Averia Gruesa Libre"/>
                <a:ea typeface="Averia Gruesa Libre"/>
                <a:cs typeface="Averia Gruesa Libre"/>
                <a:sym typeface="Averia Gruesa Libre"/>
              </a:rPr>
              <a:t> Tree etc.</a:t>
            </a:r>
            <a:endParaRPr sz="1300">
              <a:solidFill>
                <a:srgbClr val="222222"/>
              </a:solidFill>
              <a:latin typeface="Averia Gruesa Libre"/>
              <a:ea typeface="Averia Gruesa Libre"/>
              <a:cs typeface="Averia Gruesa Libre"/>
              <a:sym typeface="Averia Gruesa Libre"/>
            </a:endParaRPr>
          </a:p>
          <a:p>
            <a:pPr indent="-311150" lvl="1" marL="914400" rtl="0" algn="l">
              <a:spcBef>
                <a:spcPts val="0"/>
              </a:spcBef>
              <a:spcAft>
                <a:spcPts val="0"/>
              </a:spcAft>
              <a:buClr>
                <a:srgbClr val="222222"/>
              </a:buClr>
              <a:buSzPts val="1300"/>
              <a:buFont typeface="Averia Gruesa Libre"/>
              <a:buChar char="○"/>
            </a:pPr>
            <a:r>
              <a:rPr lang="en" sz="1300">
                <a:solidFill>
                  <a:srgbClr val="222222"/>
                </a:solidFill>
                <a:latin typeface="Averia Gruesa Libre"/>
                <a:ea typeface="Averia Gruesa Libre"/>
                <a:cs typeface="Averia Gruesa Libre"/>
                <a:sym typeface="Averia Gruesa Libre"/>
              </a:rPr>
              <a:t>High Bias- More assumptions about the target function are made. Ex- Multiple Linear Regression, Logistic Regression etc.</a:t>
            </a:r>
            <a:endParaRPr sz="1300">
              <a:solidFill>
                <a:srgbClr val="222222"/>
              </a:solidFill>
              <a:latin typeface="Averia Gruesa Libre"/>
              <a:ea typeface="Averia Gruesa Libre"/>
              <a:cs typeface="Averia Gruesa Libre"/>
              <a:sym typeface="Averia Gruesa Libre"/>
            </a:endParaRPr>
          </a:p>
          <a:p>
            <a:pPr indent="-330200" lvl="0" marL="457200" rtl="0" algn="l">
              <a:spcBef>
                <a:spcPts val="0"/>
              </a:spcBef>
              <a:spcAft>
                <a:spcPts val="0"/>
              </a:spcAft>
              <a:buClr>
                <a:srgbClr val="222222"/>
              </a:buClr>
              <a:buSzPts val="1600"/>
              <a:buFont typeface="Averia Gruesa Libre"/>
              <a:buChar char="●"/>
            </a:pPr>
            <a:r>
              <a:rPr b="1" lang="en" sz="1600">
                <a:solidFill>
                  <a:srgbClr val="222222"/>
                </a:solidFill>
                <a:latin typeface="Averia Gruesa Libre"/>
                <a:ea typeface="Averia Gruesa Libre"/>
                <a:cs typeface="Averia Gruesa Libre"/>
                <a:sym typeface="Averia Gruesa Libre"/>
              </a:rPr>
              <a:t>Variance:</a:t>
            </a:r>
            <a:endParaRPr b="1" sz="1600">
              <a:solidFill>
                <a:srgbClr val="222222"/>
              </a:solidFill>
              <a:latin typeface="Averia Gruesa Libre"/>
              <a:ea typeface="Averia Gruesa Libre"/>
              <a:cs typeface="Averia Gruesa Libre"/>
              <a:sym typeface="Averia Gruesa Libre"/>
            </a:endParaRPr>
          </a:p>
          <a:p>
            <a:pPr indent="-311150" lvl="1" marL="914400" rtl="0" algn="l">
              <a:spcBef>
                <a:spcPts val="0"/>
              </a:spcBef>
              <a:spcAft>
                <a:spcPts val="0"/>
              </a:spcAft>
              <a:buClr>
                <a:srgbClr val="222222"/>
              </a:buClr>
              <a:buSzPts val="1300"/>
              <a:buFont typeface="Averia Gruesa Libre"/>
              <a:buChar char="○"/>
            </a:pPr>
            <a:r>
              <a:rPr lang="en" sz="1300">
                <a:solidFill>
                  <a:srgbClr val="222222"/>
                </a:solidFill>
                <a:latin typeface="Averia Gruesa Libre"/>
                <a:ea typeface="Averia Gruesa Libre"/>
                <a:cs typeface="Averia Gruesa Libre"/>
                <a:sym typeface="Averia Gruesa Libre"/>
              </a:rPr>
              <a:t>Variance signifies the difference in fits between datasets.</a:t>
            </a:r>
            <a:endParaRPr sz="1300">
              <a:solidFill>
                <a:srgbClr val="222222"/>
              </a:solidFill>
              <a:latin typeface="Averia Gruesa Libre"/>
              <a:ea typeface="Averia Gruesa Libre"/>
              <a:cs typeface="Averia Gruesa Libre"/>
              <a:sym typeface="Averia Gruesa Libre"/>
            </a:endParaRPr>
          </a:p>
          <a:p>
            <a:pPr indent="-311150" lvl="1" marL="914400" rtl="0" algn="l">
              <a:spcBef>
                <a:spcPts val="0"/>
              </a:spcBef>
              <a:spcAft>
                <a:spcPts val="0"/>
              </a:spcAft>
              <a:buClr>
                <a:srgbClr val="222222"/>
              </a:buClr>
              <a:buSzPts val="1300"/>
              <a:buFont typeface="Averia Gruesa Libre"/>
              <a:buChar char="○"/>
            </a:pPr>
            <a:r>
              <a:rPr lang="en" sz="1300">
                <a:solidFill>
                  <a:srgbClr val="222222"/>
                </a:solidFill>
                <a:latin typeface="Averia Gruesa Libre"/>
                <a:ea typeface="Averia Gruesa Libre"/>
                <a:cs typeface="Averia Gruesa Libre"/>
                <a:sym typeface="Averia Gruesa Libre"/>
              </a:rPr>
              <a:t>Variance error occurs when the model parameters are too much influenced by the training data and significant change occurs for performing on different datasets.</a:t>
            </a:r>
            <a:endParaRPr sz="1300">
              <a:solidFill>
                <a:srgbClr val="222222"/>
              </a:solidFill>
              <a:latin typeface="Averia Gruesa Libre"/>
              <a:ea typeface="Averia Gruesa Libre"/>
              <a:cs typeface="Averia Gruesa Libre"/>
              <a:sym typeface="Averia Gruesa Libre"/>
            </a:endParaRPr>
          </a:p>
          <a:p>
            <a:pPr indent="-311150" lvl="1" marL="914400" rtl="0" algn="l">
              <a:spcBef>
                <a:spcPts val="0"/>
              </a:spcBef>
              <a:spcAft>
                <a:spcPts val="0"/>
              </a:spcAft>
              <a:buClr>
                <a:srgbClr val="222222"/>
              </a:buClr>
              <a:buSzPts val="1300"/>
              <a:buFont typeface="Averia Gruesa Libre"/>
              <a:buChar char="○"/>
            </a:pPr>
            <a:r>
              <a:rPr lang="en" sz="1300">
                <a:solidFill>
                  <a:srgbClr val="222222"/>
                </a:solidFill>
                <a:latin typeface="Averia Gruesa Libre"/>
                <a:ea typeface="Averia Gruesa Libre"/>
                <a:cs typeface="Averia Gruesa Libre"/>
                <a:sym typeface="Averia Gruesa Libre"/>
              </a:rPr>
              <a:t>Low Variance- When changes are minimal in model parameters for performing on different dataset. Ex- Linear Regression</a:t>
            </a:r>
            <a:endParaRPr sz="1300">
              <a:solidFill>
                <a:srgbClr val="222222"/>
              </a:solidFill>
              <a:latin typeface="Averia Gruesa Libre"/>
              <a:ea typeface="Averia Gruesa Libre"/>
              <a:cs typeface="Averia Gruesa Libre"/>
              <a:sym typeface="Averia Gruesa Libre"/>
            </a:endParaRPr>
          </a:p>
          <a:p>
            <a:pPr indent="-311150" lvl="1" marL="914400" rtl="0" algn="l">
              <a:spcBef>
                <a:spcPts val="0"/>
              </a:spcBef>
              <a:spcAft>
                <a:spcPts val="0"/>
              </a:spcAft>
              <a:buClr>
                <a:srgbClr val="222222"/>
              </a:buClr>
              <a:buSzPts val="1300"/>
              <a:buFont typeface="Averia Gruesa Libre"/>
              <a:buChar char="○"/>
            </a:pPr>
            <a:r>
              <a:rPr lang="en" sz="1300">
                <a:solidFill>
                  <a:srgbClr val="222222"/>
                </a:solidFill>
                <a:latin typeface="Averia Gruesa Libre"/>
                <a:ea typeface="Averia Gruesa Libre"/>
                <a:cs typeface="Averia Gruesa Libre"/>
                <a:sym typeface="Averia Gruesa Libre"/>
              </a:rPr>
              <a:t>High Variance- When model parameters have a significant amount of change for performing on different datasets. Ex- SVM, </a:t>
            </a:r>
            <a:r>
              <a:rPr lang="en" sz="1300">
                <a:solidFill>
                  <a:srgbClr val="222222"/>
                </a:solidFill>
                <a:latin typeface="Averia Gruesa Libre"/>
                <a:ea typeface="Averia Gruesa Libre"/>
                <a:cs typeface="Averia Gruesa Libre"/>
                <a:sym typeface="Averia Gruesa Libre"/>
              </a:rPr>
              <a:t>Decision</a:t>
            </a:r>
            <a:r>
              <a:rPr lang="en" sz="1300">
                <a:solidFill>
                  <a:srgbClr val="222222"/>
                </a:solidFill>
                <a:latin typeface="Averia Gruesa Libre"/>
                <a:ea typeface="Averia Gruesa Libre"/>
                <a:cs typeface="Averia Gruesa Libre"/>
                <a:sym typeface="Averia Gruesa Libre"/>
              </a:rPr>
              <a:t> Tree etc.</a:t>
            </a:r>
            <a:endParaRPr sz="1300">
              <a:solidFill>
                <a:srgbClr val="222222"/>
              </a:solidFill>
              <a:latin typeface="Averia Gruesa Libre"/>
              <a:ea typeface="Averia Gruesa Libre"/>
              <a:cs typeface="Averia Gruesa Libre"/>
              <a:sym typeface="Averia Gruesa Libre"/>
            </a:endParaRPr>
          </a:p>
        </p:txBody>
      </p:sp>
      <p:sp>
        <p:nvSpPr>
          <p:cNvPr id="292" name="Google Shape;292;p53"/>
          <p:cNvSpPr txBox="1"/>
          <p:nvPr>
            <p:ph type="title"/>
          </p:nvPr>
        </p:nvSpPr>
        <p:spPr>
          <a:xfrm>
            <a:off x="720000" y="378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Bias and Variance</a:t>
            </a:r>
            <a:endParaRPr>
              <a:latin typeface="Averia Gruesa Libre"/>
              <a:ea typeface="Averia Gruesa Libre"/>
              <a:cs typeface="Averia Gruesa Libre"/>
              <a:sym typeface="Averia Gruesa Libr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rgbClr val="222222"/>
                </a:solidFill>
                <a:latin typeface="Averia Gruesa Libre"/>
                <a:ea typeface="Averia Gruesa Libre"/>
                <a:cs typeface="Averia Gruesa Libre"/>
                <a:sym typeface="Averia Gruesa Libre"/>
              </a:rPr>
              <a:t>Bias-Variance Plots</a:t>
            </a:r>
            <a:endParaRPr u="sng">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298450" lvl="0" marL="457200" rtl="0" algn="l">
              <a:spcBef>
                <a:spcPts val="160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Here in this image first plot has low variance but high bias, second plot has a balance between bias and variance and third plot has low bias but high variance.</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1600"/>
              </a:spcAft>
              <a:buNone/>
            </a:pPr>
            <a:r>
              <a:t/>
            </a:r>
            <a:endParaRPr>
              <a:solidFill>
                <a:srgbClr val="222222"/>
              </a:solidFill>
              <a:latin typeface="Averia Gruesa Libre"/>
              <a:ea typeface="Averia Gruesa Libre"/>
              <a:cs typeface="Averia Gruesa Libre"/>
              <a:sym typeface="Averia Gruesa Libre"/>
            </a:endParaRPr>
          </a:p>
        </p:txBody>
      </p:sp>
      <p:sp>
        <p:nvSpPr>
          <p:cNvPr id="298" name="Google Shape;298;p5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Bias vs Variance</a:t>
            </a:r>
            <a:endParaRPr>
              <a:latin typeface="Averia Gruesa Libre"/>
              <a:ea typeface="Averia Gruesa Libre"/>
              <a:cs typeface="Averia Gruesa Libre"/>
              <a:sym typeface="Averia Gruesa Libre"/>
            </a:endParaRPr>
          </a:p>
        </p:txBody>
      </p:sp>
      <p:pic>
        <p:nvPicPr>
          <p:cNvPr id="299" name="Google Shape;299;p54"/>
          <p:cNvPicPr preferRelativeResize="0"/>
          <p:nvPr/>
        </p:nvPicPr>
        <p:blipFill>
          <a:blip r:embed="rId3">
            <a:alphaModFix/>
          </a:blip>
          <a:stretch>
            <a:fillRect/>
          </a:stretch>
        </p:blipFill>
        <p:spPr>
          <a:xfrm>
            <a:off x="1526288" y="1696310"/>
            <a:ext cx="6091426" cy="1877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5"/>
          <p:cNvSpPr txBox="1"/>
          <p:nvPr>
            <p:ph idx="1" type="body"/>
          </p:nvPr>
        </p:nvSpPr>
        <p:spPr>
          <a:xfrm>
            <a:off x="720000" y="1152475"/>
            <a:ext cx="7704000" cy="3881700"/>
          </a:xfrm>
          <a:prstGeom prst="rect">
            <a:avLst/>
          </a:prstGeom>
          <a:solidFill>
            <a:srgbClr val="FFFFFF">
              <a:alpha val="45090"/>
            </a:srgbClr>
          </a:solidFill>
        </p:spPr>
        <p:txBody>
          <a:bodyPr anchorCtr="0" anchor="t" bIns="91425" lIns="91425" spcFirstLastPara="1" rIns="91425" wrap="square" tIns="91425">
            <a:noAutofit/>
          </a:bodyPr>
          <a:lstStyle/>
          <a:p>
            <a:pPr indent="-298450" lvl="0" marL="4572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To find a better model it should have low bias and low variance. But finding that is difficult. </a:t>
            </a:r>
            <a:endParaRPr>
              <a:solidFill>
                <a:srgbClr val="222222"/>
              </a:solidFill>
              <a:latin typeface="Averia Gruesa Libre"/>
              <a:ea typeface="Averia Gruesa Libre"/>
              <a:cs typeface="Averia Gruesa Libre"/>
              <a:sym typeface="Averia Gruesa Libre"/>
            </a:endParaRPr>
          </a:p>
          <a:p>
            <a:pPr indent="0" lvl="0" marL="45720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298450" lvl="0" marL="457200" rtl="0" algn="l">
              <a:spcBef>
                <a:spcPts val="160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If the model tries to adapt well with the training data it can be overfitted on that data and perform bad on a different data which indicates high variance.</a:t>
            </a:r>
            <a:endParaRPr>
              <a:solidFill>
                <a:srgbClr val="222222"/>
              </a:solidFill>
              <a:latin typeface="Averia Gruesa Libre"/>
              <a:ea typeface="Averia Gruesa Libre"/>
              <a:cs typeface="Averia Gruesa Libre"/>
              <a:sym typeface="Averia Gruesa Libre"/>
            </a:endParaRPr>
          </a:p>
          <a:p>
            <a:pPr indent="-298450" lvl="0" marL="4572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If the model tries to be generalised over different datasets then it will have low variance but it may miss some important information of the training data which will occur in high bias.</a:t>
            </a:r>
            <a:endParaRPr>
              <a:solidFill>
                <a:srgbClr val="222222"/>
              </a:solidFill>
              <a:latin typeface="Averia Gruesa Libre"/>
              <a:ea typeface="Averia Gruesa Libre"/>
              <a:cs typeface="Averia Gruesa Libre"/>
              <a:sym typeface="Averia Gruesa Libre"/>
            </a:endParaRPr>
          </a:p>
          <a:p>
            <a:pPr indent="-298450" lvl="0" marL="4572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So we need to find a balance between these two errors.</a:t>
            </a:r>
            <a:endParaRPr>
              <a:solidFill>
                <a:srgbClr val="222222"/>
              </a:solidFill>
              <a:latin typeface="Averia Gruesa Libre"/>
              <a:ea typeface="Averia Gruesa Libre"/>
              <a:cs typeface="Averia Gruesa Libre"/>
              <a:sym typeface="Averia Gruesa Libre"/>
            </a:endParaRPr>
          </a:p>
          <a:p>
            <a:pPr indent="0" lvl="0" marL="457200" rtl="0" algn="l">
              <a:spcBef>
                <a:spcPts val="1600"/>
              </a:spcBef>
              <a:spcAft>
                <a:spcPts val="1600"/>
              </a:spcAft>
              <a:buNone/>
            </a:pPr>
            <a:r>
              <a:t/>
            </a:r>
            <a:endParaRPr>
              <a:solidFill>
                <a:srgbClr val="222222"/>
              </a:solidFill>
              <a:latin typeface="Averia Gruesa Libre"/>
              <a:ea typeface="Averia Gruesa Libre"/>
              <a:cs typeface="Averia Gruesa Libre"/>
              <a:sym typeface="Averia Gruesa Libre"/>
            </a:endParaRPr>
          </a:p>
        </p:txBody>
      </p:sp>
      <p:sp>
        <p:nvSpPr>
          <p:cNvPr id="305" name="Google Shape;305;p5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Bias Variance Tradeoff</a:t>
            </a:r>
            <a:endParaRPr>
              <a:latin typeface="Averia Gruesa Libre"/>
              <a:ea typeface="Averia Gruesa Libre"/>
              <a:cs typeface="Averia Gruesa Libre"/>
              <a:sym typeface="Averia Gruesa Libre"/>
            </a:endParaRPr>
          </a:p>
        </p:txBody>
      </p:sp>
      <p:pic>
        <p:nvPicPr>
          <p:cNvPr id="306" name="Google Shape;306;p55"/>
          <p:cNvPicPr preferRelativeResize="0"/>
          <p:nvPr/>
        </p:nvPicPr>
        <p:blipFill>
          <a:blip r:embed="rId3">
            <a:alphaModFix/>
          </a:blip>
          <a:stretch>
            <a:fillRect/>
          </a:stretch>
        </p:blipFill>
        <p:spPr>
          <a:xfrm>
            <a:off x="2411088" y="1468950"/>
            <a:ext cx="4322025" cy="906100"/>
          </a:xfrm>
          <a:prstGeom prst="rect">
            <a:avLst/>
          </a:prstGeom>
          <a:noFill/>
          <a:ln>
            <a:noFill/>
          </a:ln>
        </p:spPr>
      </p:pic>
      <p:pic>
        <p:nvPicPr>
          <p:cNvPr id="307" name="Google Shape;307;p55"/>
          <p:cNvPicPr preferRelativeResize="0"/>
          <p:nvPr/>
        </p:nvPicPr>
        <p:blipFill>
          <a:blip r:embed="rId4">
            <a:alphaModFix/>
          </a:blip>
          <a:stretch>
            <a:fillRect/>
          </a:stretch>
        </p:blipFill>
        <p:spPr>
          <a:xfrm>
            <a:off x="3406400" y="3511649"/>
            <a:ext cx="2331424" cy="1464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6"/>
          <p:cNvSpPr txBox="1"/>
          <p:nvPr>
            <p:ph idx="1" type="body"/>
          </p:nvPr>
        </p:nvSpPr>
        <p:spPr>
          <a:xfrm>
            <a:off x="720000" y="846475"/>
            <a:ext cx="7704000" cy="4202400"/>
          </a:xfrm>
          <a:prstGeom prst="rect">
            <a:avLst/>
          </a:prstGeom>
          <a:solidFill>
            <a:srgbClr val="FFFFFF">
              <a:alpha val="45090"/>
            </a:srgbClr>
          </a:solidFill>
        </p:spPr>
        <p:txBody>
          <a:bodyPr anchorCtr="0" anchor="t" bIns="91425" lIns="91425" spcFirstLastPara="1" rIns="91425" wrap="square" tIns="91425">
            <a:noAutofit/>
          </a:bodyPr>
          <a:lstStyle/>
          <a:p>
            <a:pPr indent="-298450" lvl="0" marL="4572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Boosting algorithms are methods that train a family of weak learners and later combine them to make a strong classifier.</a:t>
            </a:r>
            <a:endParaRPr>
              <a:solidFill>
                <a:srgbClr val="222222"/>
              </a:solidFill>
              <a:latin typeface="Averia Gruesa Libre"/>
              <a:ea typeface="Averia Gruesa Libre"/>
              <a:cs typeface="Averia Gruesa Libre"/>
              <a:sym typeface="Averia Gruesa Libre"/>
            </a:endParaRPr>
          </a:p>
          <a:p>
            <a:pPr indent="0" lvl="0" marL="91440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91440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0" lvl="0" marL="914400" rtl="0" algn="l">
              <a:spcBef>
                <a:spcPts val="1600"/>
              </a:spcBef>
              <a:spcAft>
                <a:spcPts val="0"/>
              </a:spcAft>
              <a:buNone/>
            </a:pPr>
            <a:r>
              <a:t/>
            </a:r>
            <a:endParaRPr>
              <a:solidFill>
                <a:srgbClr val="222222"/>
              </a:solidFill>
              <a:latin typeface="Averia Gruesa Libre"/>
              <a:ea typeface="Averia Gruesa Libre"/>
              <a:cs typeface="Averia Gruesa Libre"/>
              <a:sym typeface="Averia Gruesa Libre"/>
            </a:endParaRPr>
          </a:p>
          <a:p>
            <a:pPr indent="-298450" lvl="0" marL="457200" rtl="0" algn="l">
              <a:spcBef>
                <a:spcPts val="160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Working of Boosting Algorithms:</a:t>
            </a:r>
            <a:endParaRPr>
              <a:solidFill>
                <a:srgbClr val="222222"/>
              </a:solidFill>
              <a:latin typeface="Averia Gruesa Libre"/>
              <a:ea typeface="Averia Gruesa Libre"/>
              <a:cs typeface="Averia Gruesa Libre"/>
              <a:sym typeface="Averia Gruesa Libre"/>
            </a:endParaRPr>
          </a:p>
          <a:p>
            <a:pPr indent="-298450" lvl="1" marL="9144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Let's</a:t>
            </a:r>
            <a:r>
              <a:rPr lang="en">
                <a:solidFill>
                  <a:srgbClr val="222222"/>
                </a:solidFill>
                <a:latin typeface="Averia Gruesa Libre"/>
                <a:ea typeface="Averia Gruesa Libre"/>
                <a:cs typeface="Averia Gruesa Libre"/>
                <a:sym typeface="Averia Gruesa Libre"/>
              </a:rPr>
              <a:t> say we have a dataset d. Now we take a weak learner A and trained it on d. Some labels are predicted correctly and others incorrectly.</a:t>
            </a:r>
            <a:endParaRPr>
              <a:solidFill>
                <a:srgbClr val="222222"/>
              </a:solidFill>
              <a:latin typeface="Averia Gruesa Libre"/>
              <a:ea typeface="Averia Gruesa Libre"/>
              <a:cs typeface="Averia Gruesa Libre"/>
              <a:sym typeface="Averia Gruesa Libre"/>
            </a:endParaRPr>
          </a:p>
          <a:p>
            <a:pPr indent="-298450" lvl="1" marL="9144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Now weighted the dataset in a way that the labels predicted wrong are now have more weights so they will maximise the loss if predicted wrong again. Now we have taken a learner B and trained it on d again.</a:t>
            </a:r>
            <a:endParaRPr>
              <a:solidFill>
                <a:srgbClr val="222222"/>
              </a:solidFill>
              <a:latin typeface="Averia Gruesa Libre"/>
              <a:ea typeface="Averia Gruesa Libre"/>
              <a:cs typeface="Averia Gruesa Libre"/>
              <a:sym typeface="Averia Gruesa Libre"/>
            </a:endParaRPr>
          </a:p>
          <a:p>
            <a:pPr indent="-298450" lvl="1" marL="9144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This process repeats for several epochs and combining all these weak learners a strong learner made.</a:t>
            </a:r>
            <a:endParaRPr>
              <a:solidFill>
                <a:srgbClr val="222222"/>
              </a:solidFill>
              <a:latin typeface="Averia Gruesa Libre"/>
              <a:ea typeface="Averia Gruesa Libre"/>
              <a:cs typeface="Averia Gruesa Libre"/>
              <a:sym typeface="Averia Gruesa Libre"/>
            </a:endParaRPr>
          </a:p>
          <a:p>
            <a:pPr indent="-298450" lvl="1" marL="9144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Now for prediction the data passed through all these one by one which will give a better output.</a:t>
            </a:r>
            <a:endParaRPr>
              <a:solidFill>
                <a:srgbClr val="222222"/>
              </a:solidFill>
              <a:latin typeface="Averia Gruesa Libre"/>
              <a:ea typeface="Averia Gruesa Libre"/>
              <a:cs typeface="Averia Gruesa Libre"/>
              <a:sym typeface="Averia Gruesa Libre"/>
            </a:endParaRPr>
          </a:p>
          <a:p>
            <a:pPr indent="-298450" lvl="0" marL="4572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Generally different Boosting algorithms differ in the weighting method. Ex- AdaBoost, GBM, LGBM etc.</a:t>
            </a:r>
            <a:endParaRPr>
              <a:solidFill>
                <a:srgbClr val="222222"/>
              </a:solidFill>
              <a:latin typeface="Averia Gruesa Libre"/>
              <a:ea typeface="Averia Gruesa Libre"/>
              <a:cs typeface="Averia Gruesa Libre"/>
              <a:sym typeface="Averia Gruesa Libre"/>
            </a:endParaRPr>
          </a:p>
        </p:txBody>
      </p:sp>
      <p:sp>
        <p:nvSpPr>
          <p:cNvPr id="313" name="Google Shape;313;p56"/>
          <p:cNvSpPr txBox="1"/>
          <p:nvPr>
            <p:ph type="title"/>
          </p:nvPr>
        </p:nvSpPr>
        <p:spPr>
          <a:xfrm>
            <a:off x="720000" y="225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Boosting Algorithm</a:t>
            </a:r>
            <a:endParaRPr>
              <a:latin typeface="Averia Gruesa Libre"/>
              <a:ea typeface="Averia Gruesa Libre"/>
              <a:cs typeface="Averia Gruesa Libre"/>
              <a:sym typeface="Averia Gruesa Libre"/>
            </a:endParaRPr>
          </a:p>
        </p:txBody>
      </p:sp>
      <p:pic>
        <p:nvPicPr>
          <p:cNvPr id="314" name="Google Shape;314;p56"/>
          <p:cNvPicPr preferRelativeResize="0"/>
          <p:nvPr/>
        </p:nvPicPr>
        <p:blipFill>
          <a:blip r:embed="rId3">
            <a:alphaModFix/>
          </a:blip>
          <a:stretch>
            <a:fillRect/>
          </a:stretch>
        </p:blipFill>
        <p:spPr>
          <a:xfrm>
            <a:off x="2367625" y="1626000"/>
            <a:ext cx="4408751" cy="1331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7"/>
          <p:cNvSpPr txBox="1"/>
          <p:nvPr>
            <p:ph idx="1" type="body"/>
          </p:nvPr>
        </p:nvSpPr>
        <p:spPr>
          <a:xfrm>
            <a:off x="720000" y="2884850"/>
            <a:ext cx="7704000" cy="1792500"/>
          </a:xfrm>
          <a:prstGeom prst="rect">
            <a:avLst/>
          </a:prstGeom>
          <a:solidFill>
            <a:srgbClr val="FFFFFF">
              <a:alpha val="45090"/>
            </a:srgbClr>
          </a:solidFill>
        </p:spPr>
        <p:txBody>
          <a:bodyPr anchorCtr="0" anchor="t" bIns="91425" lIns="91425" spcFirstLastPara="1" rIns="91425" wrap="square" tIns="91425">
            <a:noAutofit/>
          </a:bodyPr>
          <a:lstStyle/>
          <a:p>
            <a:pPr indent="-298450" lvl="0" marL="4572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Working of Bagging Algorithms:</a:t>
            </a:r>
            <a:endParaRPr>
              <a:solidFill>
                <a:srgbClr val="222222"/>
              </a:solidFill>
              <a:latin typeface="Averia Gruesa Libre"/>
              <a:ea typeface="Averia Gruesa Libre"/>
              <a:cs typeface="Averia Gruesa Libre"/>
              <a:sym typeface="Averia Gruesa Libre"/>
            </a:endParaRPr>
          </a:p>
          <a:p>
            <a:pPr indent="-298450" lvl="1" marL="9144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Firstly multiple sub samples of the same dataset are created for training and validating.</a:t>
            </a:r>
            <a:endParaRPr>
              <a:solidFill>
                <a:srgbClr val="222222"/>
              </a:solidFill>
              <a:latin typeface="Averia Gruesa Libre"/>
              <a:ea typeface="Averia Gruesa Libre"/>
              <a:cs typeface="Averia Gruesa Libre"/>
              <a:sym typeface="Averia Gruesa Libre"/>
            </a:endParaRPr>
          </a:p>
          <a:p>
            <a:pPr indent="-298450" lvl="1" marL="9144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Then multiple classifiers are trained. Each classifier is trained on one sample but validated on the other sample.</a:t>
            </a:r>
            <a:endParaRPr>
              <a:solidFill>
                <a:srgbClr val="222222"/>
              </a:solidFill>
              <a:latin typeface="Averia Gruesa Libre"/>
              <a:ea typeface="Averia Gruesa Libre"/>
              <a:cs typeface="Averia Gruesa Libre"/>
              <a:sym typeface="Averia Gruesa Libre"/>
            </a:endParaRPr>
          </a:p>
          <a:p>
            <a:pPr indent="-298450" lvl="1" marL="9144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After training they are </a:t>
            </a:r>
            <a:r>
              <a:rPr lang="en">
                <a:solidFill>
                  <a:srgbClr val="222222"/>
                </a:solidFill>
                <a:latin typeface="Averia Gruesa Libre"/>
                <a:ea typeface="Averia Gruesa Libre"/>
                <a:cs typeface="Averia Gruesa Libre"/>
                <a:sym typeface="Averia Gruesa Libre"/>
              </a:rPr>
              <a:t>ensembled to get better prediction. For classification the prediction with maximum votes are chosen as the output and in case of regression generally the average is the output.</a:t>
            </a:r>
            <a:endParaRPr>
              <a:solidFill>
                <a:srgbClr val="222222"/>
              </a:solidFill>
              <a:latin typeface="Averia Gruesa Libre"/>
              <a:ea typeface="Averia Gruesa Libre"/>
              <a:cs typeface="Averia Gruesa Libre"/>
              <a:sym typeface="Averia Gruesa Libre"/>
            </a:endParaRPr>
          </a:p>
          <a:p>
            <a:pPr indent="-298450" lvl="1" marL="914400" rtl="0" algn="l">
              <a:spcBef>
                <a:spcPts val="0"/>
              </a:spcBef>
              <a:spcAft>
                <a:spcPts val="0"/>
              </a:spcAft>
              <a:buClr>
                <a:srgbClr val="222222"/>
              </a:buClr>
              <a:buSzPts val="1100"/>
              <a:buFont typeface="Averia Gruesa Libre"/>
              <a:buChar char="○"/>
            </a:pPr>
            <a:r>
              <a:rPr lang="en">
                <a:solidFill>
                  <a:srgbClr val="222222"/>
                </a:solidFill>
                <a:latin typeface="Averia Gruesa Libre"/>
                <a:ea typeface="Averia Gruesa Libre"/>
                <a:cs typeface="Averia Gruesa Libre"/>
                <a:sym typeface="Averia Gruesa Libre"/>
              </a:rPr>
              <a:t>Common Bagging algorithms are Bagging meta-estimator, Random Forest etc.</a:t>
            </a:r>
            <a:endParaRPr>
              <a:solidFill>
                <a:srgbClr val="222222"/>
              </a:solidFill>
              <a:latin typeface="Averia Gruesa Libre"/>
              <a:ea typeface="Averia Gruesa Libre"/>
              <a:cs typeface="Averia Gruesa Libre"/>
              <a:sym typeface="Averia Gruesa Libre"/>
            </a:endParaRPr>
          </a:p>
        </p:txBody>
      </p:sp>
      <p:sp>
        <p:nvSpPr>
          <p:cNvPr id="320" name="Google Shape;320;p5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ia Gruesa Libre"/>
                <a:ea typeface="Averia Gruesa Libre"/>
                <a:cs typeface="Averia Gruesa Libre"/>
                <a:sym typeface="Averia Gruesa Libre"/>
              </a:rPr>
              <a:t>Bagging Algorithms</a:t>
            </a:r>
            <a:endParaRPr>
              <a:latin typeface="Averia Gruesa Libre"/>
              <a:ea typeface="Averia Gruesa Libre"/>
              <a:cs typeface="Averia Gruesa Libre"/>
              <a:sym typeface="Averia Gruesa Libre"/>
            </a:endParaRPr>
          </a:p>
        </p:txBody>
      </p:sp>
      <p:pic>
        <p:nvPicPr>
          <p:cNvPr id="321" name="Google Shape;321;p57"/>
          <p:cNvPicPr preferRelativeResize="0"/>
          <p:nvPr/>
        </p:nvPicPr>
        <p:blipFill>
          <a:blip r:embed="rId3">
            <a:alphaModFix/>
          </a:blip>
          <a:stretch>
            <a:fillRect/>
          </a:stretch>
        </p:blipFill>
        <p:spPr>
          <a:xfrm>
            <a:off x="5602500" y="1082525"/>
            <a:ext cx="2243900" cy="1684100"/>
          </a:xfrm>
          <a:prstGeom prst="rect">
            <a:avLst/>
          </a:prstGeom>
          <a:noFill/>
          <a:ln>
            <a:noFill/>
          </a:ln>
        </p:spPr>
      </p:pic>
      <p:sp>
        <p:nvSpPr>
          <p:cNvPr id="322" name="Google Shape;322;p57"/>
          <p:cNvSpPr txBox="1"/>
          <p:nvPr/>
        </p:nvSpPr>
        <p:spPr>
          <a:xfrm>
            <a:off x="720100" y="1215175"/>
            <a:ext cx="4240200" cy="985200"/>
          </a:xfrm>
          <a:prstGeom prst="rect">
            <a:avLst/>
          </a:prstGeom>
          <a:solidFill>
            <a:srgbClr val="FFFFFF">
              <a:alpha val="45090"/>
            </a:srgbClr>
          </a:solid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222222"/>
              </a:buClr>
              <a:buSzPts val="1100"/>
              <a:buFont typeface="Averia Gruesa Libre"/>
              <a:buChar char="●"/>
            </a:pPr>
            <a:r>
              <a:rPr lang="en" sz="1300">
                <a:solidFill>
                  <a:srgbClr val="222222"/>
                </a:solidFill>
                <a:latin typeface="Averia Gruesa Libre"/>
                <a:ea typeface="Averia Gruesa Libre"/>
                <a:cs typeface="Averia Gruesa Libre"/>
                <a:sym typeface="Averia Gruesa Libre"/>
              </a:rPr>
              <a:t>Bagging is an ensembling method which is used for reducing variance by combining the predictions of multiple classifiers trained on different subsamples of the same dataset.</a:t>
            </a:r>
            <a:endParaRPr>
              <a:solidFill>
                <a:srgbClr val="222222"/>
              </a:solidFill>
              <a:latin typeface="Averia Gruesa Libre"/>
              <a:ea typeface="Averia Gruesa Libre"/>
              <a:cs typeface="Averia Gruesa Libre"/>
              <a:sym typeface="Averia Gruesa Libr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3375" lvl="0" marL="457200" rtl="0" algn="l">
              <a:spcBef>
                <a:spcPts val="0"/>
              </a:spcBef>
              <a:spcAft>
                <a:spcPts val="0"/>
              </a:spcAft>
              <a:buClr>
                <a:srgbClr val="000000"/>
              </a:buClr>
              <a:buSzPts val="1650"/>
              <a:buFont typeface="Fira Sans Condensed"/>
              <a:buChar char="●"/>
            </a:pPr>
            <a:r>
              <a:rPr lang="en" sz="1650" u="sng">
                <a:solidFill>
                  <a:srgbClr val="000000"/>
                </a:solidFill>
                <a:latin typeface="Fira Sans Condensed"/>
                <a:ea typeface="Fira Sans Condensed"/>
                <a:cs typeface="Fira Sans Condensed"/>
                <a:sym typeface="Fira Sans Condensed"/>
                <a:hlinkClick r:id="rId3">
                  <a:extLst>
                    <a:ext uri="{A12FA001-AC4F-418D-AE19-62706E023703}">
                      <ahyp:hlinkClr val="tx"/>
                    </a:ext>
                  </a:extLst>
                </a:hlinkClick>
              </a:rPr>
              <a:t>Article - Different Cross Validation Techniques</a:t>
            </a:r>
            <a:r>
              <a:rPr lang="en" sz="1650">
                <a:solidFill>
                  <a:srgbClr val="000000"/>
                </a:solidFill>
                <a:latin typeface="Fira Sans Condensed"/>
                <a:ea typeface="Fira Sans Condensed"/>
                <a:cs typeface="Fira Sans Condensed"/>
                <a:sym typeface="Fira Sans Condensed"/>
              </a:rPr>
              <a:t> (open in incognito tab)</a:t>
            </a:r>
            <a:endParaRPr sz="1650">
              <a:solidFill>
                <a:srgbClr val="000000"/>
              </a:solidFill>
              <a:latin typeface="Fira Sans Condensed"/>
              <a:ea typeface="Fira Sans Condensed"/>
              <a:cs typeface="Fira Sans Condensed"/>
              <a:sym typeface="Fira Sans Condensed"/>
            </a:endParaRPr>
          </a:p>
          <a:p>
            <a:pPr indent="-333375" lvl="0" marL="457200" rtl="0" algn="l">
              <a:spcBef>
                <a:spcPts val="0"/>
              </a:spcBef>
              <a:spcAft>
                <a:spcPts val="0"/>
              </a:spcAft>
              <a:buClr>
                <a:srgbClr val="000000"/>
              </a:buClr>
              <a:buSzPts val="1650"/>
              <a:buFont typeface="Fira Sans Condensed"/>
              <a:buChar char="●"/>
            </a:pPr>
            <a:r>
              <a:rPr lang="en" sz="1650" u="sng">
                <a:solidFill>
                  <a:srgbClr val="000000"/>
                </a:solidFill>
                <a:latin typeface="Fira Sans Condensed"/>
                <a:ea typeface="Fira Sans Condensed"/>
                <a:cs typeface="Fira Sans Condensed"/>
                <a:sym typeface="Fira Sans Condensed"/>
                <a:hlinkClick r:id="rId4">
                  <a:extLst>
                    <a:ext uri="{A12FA001-AC4F-418D-AE19-62706E023703}">
                      <ahyp:hlinkClr val="tx"/>
                    </a:ext>
                  </a:extLst>
                </a:hlinkClick>
              </a:rPr>
              <a:t>Different metrics implementation in sklearn</a:t>
            </a:r>
            <a:endParaRPr sz="1650">
              <a:solidFill>
                <a:srgbClr val="000000"/>
              </a:solidFill>
              <a:latin typeface="Fira Sans Condensed"/>
              <a:ea typeface="Fira Sans Condensed"/>
              <a:cs typeface="Fira Sans Condensed"/>
              <a:sym typeface="Fira Sans Condensed"/>
            </a:endParaRPr>
          </a:p>
          <a:p>
            <a:pPr indent="-333375" lvl="0" marL="457200" rtl="0" algn="l">
              <a:spcBef>
                <a:spcPts val="0"/>
              </a:spcBef>
              <a:spcAft>
                <a:spcPts val="0"/>
              </a:spcAft>
              <a:buClr>
                <a:srgbClr val="000000"/>
              </a:buClr>
              <a:buSzPts val="1650"/>
              <a:buChar char="●"/>
            </a:pPr>
            <a:r>
              <a:rPr lang="en" sz="1650" u="sng">
                <a:solidFill>
                  <a:srgbClr val="000000"/>
                </a:solidFill>
                <a:hlinkClick r:id="rId5">
                  <a:extLst>
                    <a:ext uri="{A12FA001-AC4F-418D-AE19-62706E023703}">
                      <ahyp:hlinkClr val="tx"/>
                    </a:ext>
                  </a:extLst>
                </a:hlinkClick>
              </a:rPr>
              <a:t>A Guide to Decision Trees for Beginners</a:t>
            </a:r>
            <a:endParaRPr sz="1650">
              <a:solidFill>
                <a:srgbClr val="000000"/>
              </a:solidFill>
            </a:endParaRPr>
          </a:p>
          <a:p>
            <a:pPr indent="-333375" lvl="0" marL="457200" rtl="0" algn="l">
              <a:spcBef>
                <a:spcPts val="0"/>
              </a:spcBef>
              <a:spcAft>
                <a:spcPts val="0"/>
              </a:spcAft>
              <a:buClr>
                <a:srgbClr val="222222"/>
              </a:buClr>
              <a:buSzPts val="1650"/>
              <a:buChar char="●"/>
            </a:pPr>
            <a:r>
              <a:rPr lang="en" sz="1650" u="sng">
                <a:solidFill>
                  <a:srgbClr val="222222"/>
                </a:solidFill>
                <a:hlinkClick r:id="rId6">
                  <a:extLst>
                    <a:ext uri="{A12FA001-AC4F-418D-AE19-62706E023703}">
                      <ahyp:hlinkClr val="tx"/>
                    </a:ext>
                  </a:extLst>
                </a:hlinkClick>
              </a:rPr>
              <a:t>StatQuest: Decision Trees</a:t>
            </a:r>
            <a:endParaRPr sz="1650">
              <a:solidFill>
                <a:srgbClr val="222222"/>
              </a:solidFill>
            </a:endParaRPr>
          </a:p>
          <a:p>
            <a:pPr indent="-333375" lvl="0" marL="457200" rtl="0" algn="l">
              <a:spcBef>
                <a:spcPts val="0"/>
              </a:spcBef>
              <a:spcAft>
                <a:spcPts val="0"/>
              </a:spcAft>
              <a:buClr>
                <a:srgbClr val="000000"/>
              </a:buClr>
              <a:buSzPts val="1650"/>
              <a:buChar char="●"/>
            </a:pPr>
            <a:r>
              <a:rPr lang="en" sz="1650" u="sng">
                <a:solidFill>
                  <a:srgbClr val="000000"/>
                </a:solidFill>
                <a:hlinkClick r:id="rId7">
                  <a:extLst>
                    <a:ext uri="{A12FA001-AC4F-418D-AE19-62706E023703}">
                      <ahyp:hlinkClr val="tx"/>
                    </a:ext>
                  </a:extLst>
                </a:hlinkClick>
              </a:rPr>
              <a:t>Decision-Tree Classifier Tutorial</a:t>
            </a:r>
            <a:endParaRPr sz="1650">
              <a:solidFill>
                <a:srgbClr val="000000"/>
              </a:solidFill>
            </a:endParaRPr>
          </a:p>
          <a:p>
            <a:pPr indent="-333375" lvl="0" marL="457200" rtl="0" algn="l">
              <a:spcBef>
                <a:spcPts val="0"/>
              </a:spcBef>
              <a:spcAft>
                <a:spcPts val="0"/>
              </a:spcAft>
              <a:buClr>
                <a:srgbClr val="000000"/>
              </a:buClr>
              <a:buSzPts val="1650"/>
              <a:buChar char="●"/>
            </a:pPr>
            <a:r>
              <a:rPr lang="en" sz="1650" u="sng">
                <a:solidFill>
                  <a:srgbClr val="000000"/>
                </a:solidFill>
                <a:hlinkClick r:id="rId8">
                  <a:extLst>
                    <a:ext uri="{A12FA001-AC4F-418D-AE19-62706E023703}">
                      <ahyp:hlinkClr val="tx"/>
                    </a:ext>
                  </a:extLst>
                </a:hlinkClick>
              </a:rPr>
              <a:t>Random Forest Classifier Tutorial</a:t>
            </a:r>
            <a:endParaRPr sz="1650">
              <a:solidFill>
                <a:srgbClr val="000000"/>
              </a:solidFill>
            </a:endParaRPr>
          </a:p>
          <a:p>
            <a:pPr indent="-333375" lvl="0" marL="457200" rtl="0" algn="l">
              <a:spcBef>
                <a:spcPts val="0"/>
              </a:spcBef>
              <a:spcAft>
                <a:spcPts val="0"/>
              </a:spcAft>
              <a:buClr>
                <a:srgbClr val="222222"/>
              </a:buClr>
              <a:buSzPts val="1650"/>
              <a:buChar char="●"/>
            </a:pPr>
            <a:r>
              <a:rPr lang="en" sz="1650" u="sng">
                <a:solidFill>
                  <a:srgbClr val="222222"/>
                </a:solidFill>
                <a:hlinkClick r:id="rId9">
                  <a:extLst>
                    <a:ext uri="{A12FA001-AC4F-418D-AE19-62706E023703}">
                      <ahyp:hlinkClr val="tx"/>
                    </a:ext>
                  </a:extLst>
                </a:hlinkClick>
              </a:rPr>
              <a:t>Bias and Variance(Open in Incognito)</a:t>
            </a:r>
            <a:endParaRPr sz="1650" u="sng">
              <a:solidFill>
                <a:srgbClr val="222222"/>
              </a:solidFill>
            </a:endParaRPr>
          </a:p>
          <a:p>
            <a:pPr indent="-333375" lvl="0" marL="457200" rtl="0" algn="l">
              <a:spcBef>
                <a:spcPts val="0"/>
              </a:spcBef>
              <a:spcAft>
                <a:spcPts val="0"/>
              </a:spcAft>
              <a:buClr>
                <a:srgbClr val="222222"/>
              </a:buClr>
              <a:buSzPts val="1650"/>
              <a:buChar char="●"/>
            </a:pPr>
            <a:r>
              <a:rPr lang="en" sz="1650" u="sng">
                <a:solidFill>
                  <a:srgbClr val="222222"/>
                </a:solidFill>
                <a:hlinkClick r:id="rId10">
                  <a:extLst>
                    <a:ext uri="{A12FA001-AC4F-418D-AE19-62706E023703}">
                      <ahyp:hlinkClr val="tx"/>
                    </a:ext>
                  </a:extLst>
                </a:hlinkClick>
              </a:rPr>
              <a:t>Ensemble Methods</a:t>
            </a:r>
            <a:endParaRPr sz="1650" u="sng">
              <a:solidFill>
                <a:srgbClr val="222222"/>
              </a:solidFill>
            </a:endParaRPr>
          </a:p>
        </p:txBody>
      </p:sp>
      <p:sp>
        <p:nvSpPr>
          <p:cNvPr id="328" name="Google Shape;328;p5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REFERENCES</a:t>
            </a:r>
            <a:endParaRPr sz="3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5"/>
          <p:cNvSpPr txBox="1"/>
          <p:nvPr>
            <p:ph idx="1" type="body"/>
          </p:nvPr>
        </p:nvSpPr>
        <p:spPr>
          <a:xfrm>
            <a:off x="720000" y="898475"/>
            <a:ext cx="7704000" cy="4113000"/>
          </a:xfrm>
          <a:prstGeom prst="rect">
            <a:avLst/>
          </a:prstGeom>
        </p:spPr>
        <p:txBody>
          <a:bodyPr anchorCtr="0" anchor="t" bIns="91425" lIns="91425" spcFirstLastPara="1" rIns="91425" wrap="square" tIns="91425">
            <a:noAutofit/>
          </a:bodyPr>
          <a:lstStyle/>
          <a:p>
            <a:pPr indent="-333375" lvl="0" marL="457200" rtl="0" algn="l">
              <a:spcBef>
                <a:spcPts val="0"/>
              </a:spcBef>
              <a:spcAft>
                <a:spcPts val="0"/>
              </a:spcAft>
              <a:buClr>
                <a:srgbClr val="000000"/>
              </a:buClr>
              <a:buSzPts val="1650"/>
              <a:buFont typeface="Averia Gruesa Libre"/>
              <a:buChar char="●"/>
            </a:pPr>
            <a:r>
              <a:rPr lang="en" sz="1650">
                <a:solidFill>
                  <a:srgbClr val="000000"/>
                </a:solidFill>
                <a:latin typeface="Averia Gruesa Libre"/>
                <a:ea typeface="Averia Gruesa Libre"/>
                <a:cs typeface="Averia Gruesa Libre"/>
                <a:sym typeface="Averia Gruesa Libre"/>
              </a:rPr>
              <a:t>A way to create a dummy test data =&gt; Development set</a:t>
            </a:r>
            <a:endParaRPr sz="1650">
              <a:solidFill>
                <a:srgbClr val="000000"/>
              </a:solidFill>
              <a:latin typeface="Averia Gruesa Libre"/>
              <a:ea typeface="Averia Gruesa Libre"/>
              <a:cs typeface="Averia Gruesa Libre"/>
              <a:sym typeface="Averia Gruesa Libre"/>
            </a:endParaRPr>
          </a:p>
          <a:p>
            <a:pPr indent="-333375" lvl="0" marL="457200" rtl="0" algn="l">
              <a:spcBef>
                <a:spcPts val="0"/>
              </a:spcBef>
              <a:spcAft>
                <a:spcPts val="0"/>
              </a:spcAft>
              <a:buClr>
                <a:srgbClr val="000000"/>
              </a:buClr>
              <a:buSzPts val="1650"/>
              <a:buFont typeface="Averia Gruesa Libre"/>
              <a:buChar char="●"/>
            </a:pPr>
            <a:r>
              <a:rPr lang="en" sz="1650">
                <a:solidFill>
                  <a:srgbClr val="000000"/>
                </a:solidFill>
                <a:latin typeface="Averia Gruesa Libre"/>
                <a:ea typeface="Averia Gruesa Libre"/>
                <a:cs typeface="Averia Gruesa Libre"/>
                <a:sym typeface="Averia Gruesa Libre"/>
              </a:rPr>
              <a:t>Checking model performance by comparing against it…</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333375" lvl="0" marL="457200" rtl="0" algn="l">
              <a:spcBef>
                <a:spcPts val="1600"/>
              </a:spcBef>
              <a:spcAft>
                <a:spcPts val="0"/>
              </a:spcAft>
              <a:buClr>
                <a:srgbClr val="000000"/>
              </a:buClr>
              <a:buSzPts val="1650"/>
              <a:buFont typeface="Averia Gruesa Libre"/>
              <a:buChar char="●"/>
            </a:pPr>
            <a:r>
              <a:rPr lang="en" sz="1650">
                <a:solidFill>
                  <a:srgbClr val="000000"/>
                </a:solidFill>
                <a:latin typeface="Averia Gruesa Libre"/>
                <a:ea typeface="Averia Gruesa Libre"/>
                <a:cs typeface="Averia Gruesa Libre"/>
                <a:sym typeface="Averia Gruesa Libre"/>
              </a:rPr>
              <a:t>Helps in hyper-parameters selection.</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1600"/>
              </a:spcAft>
              <a:buNone/>
            </a:pPr>
            <a:r>
              <a:rPr lang="en" sz="1600">
                <a:solidFill>
                  <a:srgbClr val="000000"/>
                </a:solidFill>
                <a:latin typeface="Averia Gruesa Libre"/>
                <a:ea typeface="Averia Gruesa Libre"/>
                <a:cs typeface="Averia Gruesa Libre"/>
                <a:sym typeface="Averia Gruesa Libre"/>
              </a:rPr>
              <a:t>   </a:t>
            </a:r>
            <a:endParaRPr sz="1600">
              <a:solidFill>
                <a:srgbClr val="000000"/>
              </a:solidFill>
              <a:latin typeface="Averia Gruesa Libre"/>
              <a:ea typeface="Averia Gruesa Libre"/>
              <a:cs typeface="Averia Gruesa Libre"/>
              <a:sym typeface="Averia Gruesa Libre"/>
            </a:endParaRPr>
          </a:p>
        </p:txBody>
      </p:sp>
      <p:sp>
        <p:nvSpPr>
          <p:cNvPr id="118" name="Google Shape;118;p25"/>
          <p:cNvSpPr txBox="1"/>
          <p:nvPr>
            <p:ph type="title"/>
          </p:nvPr>
        </p:nvSpPr>
        <p:spPr>
          <a:xfrm>
            <a:off x="720000" y="287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 Validation</a:t>
            </a:r>
            <a:endParaRPr/>
          </a:p>
        </p:txBody>
      </p:sp>
      <p:pic>
        <p:nvPicPr>
          <p:cNvPr id="119" name="Google Shape;119;p25"/>
          <p:cNvPicPr preferRelativeResize="0"/>
          <p:nvPr/>
        </p:nvPicPr>
        <p:blipFill rotWithShape="1">
          <a:blip r:embed="rId3">
            <a:alphaModFix/>
          </a:blip>
          <a:srcRect b="-4672" l="0" r="0" t="3088"/>
          <a:stretch/>
        </p:blipFill>
        <p:spPr>
          <a:xfrm>
            <a:off x="1128550" y="1552600"/>
            <a:ext cx="6421825" cy="2804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00000"/>
                </a:solidFill>
                <a:latin typeface="Averia Gruesa Libre"/>
                <a:ea typeface="Averia Gruesa Libre"/>
                <a:cs typeface="Averia Gruesa Libre"/>
                <a:sym typeface="Averia Gruesa Libre"/>
              </a:rPr>
              <a:t>METHOD -1 =&gt; TRAIN-DEV-TEST SPLIT</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1600"/>
              </a:spcAft>
              <a:buNone/>
            </a:pPr>
            <a:r>
              <a:t/>
            </a:r>
            <a:endParaRPr sz="1600">
              <a:solidFill>
                <a:srgbClr val="000000"/>
              </a:solidFill>
              <a:latin typeface="Averia Gruesa Libre"/>
              <a:ea typeface="Averia Gruesa Libre"/>
              <a:cs typeface="Averia Gruesa Libre"/>
              <a:sym typeface="Averia Gruesa Libre"/>
            </a:endParaRPr>
          </a:p>
        </p:txBody>
      </p:sp>
      <p:sp>
        <p:nvSpPr>
          <p:cNvPr id="125" name="Google Shape;125;p2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Cross-Val Techniques </a:t>
            </a:r>
            <a:endParaRPr/>
          </a:p>
        </p:txBody>
      </p:sp>
      <p:pic>
        <p:nvPicPr>
          <p:cNvPr id="126" name="Google Shape;126;p26"/>
          <p:cNvPicPr preferRelativeResize="0"/>
          <p:nvPr/>
        </p:nvPicPr>
        <p:blipFill rotWithShape="1">
          <a:blip r:embed="rId3">
            <a:alphaModFix/>
          </a:blip>
          <a:srcRect b="3159" l="0" r="0" t="-3159"/>
          <a:stretch/>
        </p:blipFill>
        <p:spPr>
          <a:xfrm>
            <a:off x="1282025" y="1477825"/>
            <a:ext cx="6200775" cy="298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7"/>
          <p:cNvSpPr txBox="1"/>
          <p:nvPr>
            <p:ph idx="1" type="body"/>
          </p:nvPr>
        </p:nvSpPr>
        <p:spPr>
          <a:xfrm>
            <a:off x="670550" y="469825"/>
            <a:ext cx="77040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00000"/>
                </a:solidFill>
                <a:latin typeface="Averia Gruesa Libre"/>
                <a:ea typeface="Averia Gruesa Libre"/>
                <a:cs typeface="Averia Gruesa Libre"/>
                <a:sym typeface="Averia Gruesa Libre"/>
              </a:rPr>
              <a:t>METHOD 2 =&gt; K-FOLD CROSS VALIDATION</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rPr lang="en" sz="1600">
                <a:solidFill>
                  <a:srgbClr val="000000"/>
                </a:solidFill>
                <a:latin typeface="Averia Gruesa Libre"/>
                <a:ea typeface="Averia Gruesa Libre"/>
                <a:cs typeface="Averia Gruesa Libre"/>
                <a:sym typeface="Averia Gruesa Libre"/>
              </a:rPr>
              <a:t>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00">
              <a:solidFill>
                <a:srgbClr val="000000"/>
              </a:solidFill>
              <a:latin typeface="Averia Gruesa Libre"/>
              <a:ea typeface="Averia Gruesa Libre"/>
              <a:cs typeface="Averia Gruesa Libre"/>
              <a:sym typeface="Averia Gruesa Libre"/>
            </a:endParaRPr>
          </a:p>
          <a:p>
            <a:pPr indent="0" lvl="0" marL="0" rtl="0" algn="l">
              <a:spcBef>
                <a:spcPts val="1600"/>
              </a:spcBef>
              <a:spcAft>
                <a:spcPts val="1600"/>
              </a:spcAft>
              <a:buNone/>
            </a:pPr>
            <a:r>
              <a:rPr lang="en" sz="1650">
                <a:solidFill>
                  <a:srgbClr val="000000"/>
                </a:solidFill>
                <a:latin typeface="Averia Gruesa Libre"/>
                <a:ea typeface="Averia Gruesa Libre"/>
                <a:cs typeface="Averia Gruesa Libre"/>
                <a:sym typeface="Averia Gruesa Libre"/>
              </a:rPr>
              <a:t>** A Variant of it is</a:t>
            </a:r>
            <a:r>
              <a:rPr b="1" lang="en" sz="1650">
                <a:solidFill>
                  <a:srgbClr val="000000"/>
                </a:solidFill>
                <a:latin typeface="Averia Gruesa Libre"/>
                <a:ea typeface="Averia Gruesa Libre"/>
                <a:cs typeface="Averia Gruesa Libre"/>
                <a:sym typeface="Averia Gruesa Libre"/>
              </a:rPr>
              <a:t> Stratified K-Fold</a:t>
            </a:r>
            <a:r>
              <a:rPr lang="en" sz="1650">
                <a:solidFill>
                  <a:srgbClr val="000000"/>
                </a:solidFill>
                <a:latin typeface="Averia Gruesa Libre"/>
                <a:ea typeface="Averia Gruesa Libre"/>
                <a:cs typeface="Averia Gruesa Libre"/>
                <a:sym typeface="Averia Gruesa Libre"/>
              </a:rPr>
              <a:t> for Classification task.</a:t>
            </a:r>
            <a:endParaRPr sz="1650">
              <a:solidFill>
                <a:srgbClr val="000000"/>
              </a:solidFill>
              <a:latin typeface="Averia Gruesa Libre"/>
              <a:ea typeface="Averia Gruesa Libre"/>
              <a:cs typeface="Averia Gruesa Libre"/>
              <a:sym typeface="Averia Gruesa Libre"/>
            </a:endParaRPr>
          </a:p>
        </p:txBody>
      </p:sp>
      <p:pic>
        <p:nvPicPr>
          <p:cNvPr id="132" name="Google Shape;132;p27"/>
          <p:cNvPicPr preferRelativeResize="0"/>
          <p:nvPr/>
        </p:nvPicPr>
        <p:blipFill>
          <a:blip r:embed="rId3">
            <a:alphaModFix/>
          </a:blip>
          <a:stretch>
            <a:fillRect/>
          </a:stretch>
        </p:blipFill>
        <p:spPr>
          <a:xfrm>
            <a:off x="890225" y="874199"/>
            <a:ext cx="6857999" cy="3098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8"/>
          <p:cNvSpPr txBox="1"/>
          <p:nvPr>
            <p:ph idx="1" type="body"/>
          </p:nvPr>
        </p:nvSpPr>
        <p:spPr>
          <a:xfrm>
            <a:off x="785950" y="117722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00000"/>
                </a:solidFill>
                <a:latin typeface="Averia Gruesa Libre"/>
                <a:ea typeface="Averia Gruesa Libre"/>
                <a:cs typeface="Averia Gruesa Libre"/>
                <a:sym typeface="Averia Gruesa Libre"/>
              </a:rPr>
              <a:t>Last Slide mentioned </a:t>
            </a:r>
            <a:r>
              <a:rPr lang="en" sz="1650">
                <a:solidFill>
                  <a:srgbClr val="000000"/>
                </a:solidFill>
                <a:latin typeface="Averia Gruesa Libre"/>
                <a:ea typeface="Averia Gruesa Libre"/>
                <a:cs typeface="Averia Gruesa Libre"/>
                <a:sym typeface="Averia Gruesa Libre"/>
              </a:rPr>
              <a:t>performance</a:t>
            </a:r>
            <a:r>
              <a:rPr lang="en" sz="1650">
                <a:solidFill>
                  <a:srgbClr val="000000"/>
                </a:solidFill>
                <a:latin typeface="Averia Gruesa Libre"/>
                <a:ea typeface="Averia Gruesa Libre"/>
                <a:cs typeface="Averia Gruesa Libre"/>
                <a:sym typeface="Averia Gruesa Libre"/>
              </a:rPr>
              <a:t>, how to check it…….? Ans=&gt; Using Metrics</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rPr lang="en" sz="1650">
                <a:solidFill>
                  <a:srgbClr val="000000"/>
                </a:solidFill>
                <a:latin typeface="Averia Gruesa Libre"/>
                <a:ea typeface="Averia Gruesa Libre"/>
                <a:cs typeface="Averia Gruesa Libre"/>
                <a:sym typeface="Averia Gruesa Libre"/>
              </a:rPr>
              <a:t>Definition -&gt; It is basically a scalar entity that defines your model </a:t>
            </a:r>
            <a:r>
              <a:rPr lang="en" sz="1650">
                <a:solidFill>
                  <a:srgbClr val="000000"/>
                </a:solidFill>
                <a:latin typeface="Averia Gruesa Libre"/>
                <a:ea typeface="Averia Gruesa Libre"/>
                <a:cs typeface="Averia Gruesa Libre"/>
                <a:sym typeface="Averia Gruesa Libre"/>
              </a:rPr>
              <a:t>performance</a:t>
            </a:r>
            <a:r>
              <a:rPr lang="en" sz="1650">
                <a:solidFill>
                  <a:srgbClr val="000000"/>
                </a:solidFill>
                <a:latin typeface="Averia Gruesa Libre"/>
                <a:ea typeface="Averia Gruesa Libre"/>
                <a:cs typeface="Averia Gruesa Libre"/>
                <a:sym typeface="Averia Gruesa Libre"/>
              </a:rPr>
              <a:t>.</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rPr lang="en" sz="1650">
                <a:solidFill>
                  <a:srgbClr val="000000"/>
                </a:solidFill>
                <a:latin typeface="Averia Gruesa Libre"/>
                <a:ea typeface="Averia Gruesa Libre"/>
                <a:cs typeface="Averia Gruesa Libre"/>
                <a:sym typeface="Averia Gruesa Libre"/>
              </a:rPr>
              <a:t>Some examples are:-</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rPr b="1" lang="en" sz="1650">
                <a:solidFill>
                  <a:srgbClr val="000000"/>
                </a:solidFill>
                <a:latin typeface="Averia Gruesa Libre"/>
                <a:ea typeface="Averia Gruesa Libre"/>
                <a:cs typeface="Averia Gruesa Libre"/>
                <a:sym typeface="Averia Gruesa Libre"/>
              </a:rPr>
              <a:t>FOR REGRESSION-&gt;</a:t>
            </a:r>
            <a:endParaRPr b="1" sz="1650">
              <a:solidFill>
                <a:srgbClr val="000000"/>
              </a:solidFill>
              <a:latin typeface="Averia Gruesa Libre"/>
              <a:ea typeface="Averia Gruesa Libre"/>
              <a:cs typeface="Averia Gruesa Libre"/>
              <a:sym typeface="Averia Gruesa Libre"/>
            </a:endParaRPr>
          </a:p>
          <a:p>
            <a:pPr indent="-333375" lvl="0" marL="457200" rtl="0" algn="l">
              <a:spcBef>
                <a:spcPts val="1600"/>
              </a:spcBef>
              <a:spcAft>
                <a:spcPts val="0"/>
              </a:spcAft>
              <a:buClr>
                <a:srgbClr val="000000"/>
              </a:buClr>
              <a:buSzPts val="1650"/>
              <a:buFont typeface="Averia Gruesa Libre"/>
              <a:buChar char="●"/>
            </a:pPr>
            <a:r>
              <a:rPr lang="en" sz="1650">
                <a:solidFill>
                  <a:srgbClr val="000000"/>
                </a:solidFill>
                <a:latin typeface="Averia Gruesa Libre"/>
                <a:ea typeface="Averia Gruesa Libre"/>
                <a:cs typeface="Averia Gruesa Libre"/>
                <a:sym typeface="Averia Gruesa Libre"/>
              </a:rPr>
              <a:t>MSE (Mean squared error)(L2) =</a:t>
            </a:r>
            <a:endParaRPr sz="1650">
              <a:solidFill>
                <a:srgbClr val="000000"/>
              </a:solidFill>
              <a:latin typeface="Averia Gruesa Libre"/>
              <a:ea typeface="Averia Gruesa Libre"/>
              <a:cs typeface="Averia Gruesa Libre"/>
              <a:sym typeface="Averia Gruesa Libre"/>
            </a:endParaRPr>
          </a:p>
          <a:p>
            <a:pPr indent="0" lvl="0" marL="0" rtl="0" algn="l">
              <a:spcBef>
                <a:spcPts val="1600"/>
              </a:spcBef>
              <a:spcAft>
                <a:spcPts val="0"/>
              </a:spcAft>
              <a:buNone/>
            </a:pPr>
            <a:r>
              <a:t/>
            </a:r>
            <a:endParaRPr sz="1650">
              <a:solidFill>
                <a:srgbClr val="000000"/>
              </a:solidFill>
              <a:latin typeface="Averia Gruesa Libre"/>
              <a:ea typeface="Averia Gruesa Libre"/>
              <a:cs typeface="Averia Gruesa Libre"/>
              <a:sym typeface="Averia Gruesa Libre"/>
            </a:endParaRPr>
          </a:p>
          <a:p>
            <a:pPr indent="-333375" lvl="0" marL="457200" rtl="0" algn="l">
              <a:spcBef>
                <a:spcPts val="1600"/>
              </a:spcBef>
              <a:spcAft>
                <a:spcPts val="0"/>
              </a:spcAft>
              <a:buClr>
                <a:srgbClr val="000000"/>
              </a:buClr>
              <a:buSzPts val="1650"/>
              <a:buFont typeface="Averia Gruesa Libre"/>
              <a:buChar char="●"/>
            </a:pPr>
            <a:r>
              <a:rPr lang="en" sz="1650">
                <a:solidFill>
                  <a:srgbClr val="000000"/>
                </a:solidFill>
                <a:latin typeface="Averia Gruesa Libre"/>
                <a:ea typeface="Averia Gruesa Libre"/>
                <a:cs typeface="Averia Gruesa Libre"/>
                <a:sym typeface="Averia Gruesa Libre"/>
              </a:rPr>
              <a:t>MAE (Mean absolute error)(L1) = </a:t>
            </a:r>
            <a:endParaRPr sz="1650">
              <a:solidFill>
                <a:srgbClr val="000000"/>
              </a:solidFill>
              <a:latin typeface="Averia Gruesa Libre"/>
              <a:ea typeface="Averia Gruesa Libre"/>
              <a:cs typeface="Averia Gruesa Libre"/>
              <a:sym typeface="Averia Gruesa Libre"/>
            </a:endParaRPr>
          </a:p>
        </p:txBody>
      </p:sp>
      <p:sp>
        <p:nvSpPr>
          <p:cNvPr id="138" name="Google Shape;138;p2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PERFORMANCE</a:t>
            </a:r>
            <a:endParaRPr/>
          </a:p>
        </p:txBody>
      </p:sp>
      <p:pic>
        <p:nvPicPr>
          <p:cNvPr id="139" name="Google Shape;139;p28"/>
          <p:cNvPicPr preferRelativeResize="0"/>
          <p:nvPr/>
        </p:nvPicPr>
        <p:blipFill>
          <a:blip r:embed="rId3">
            <a:alphaModFix/>
          </a:blip>
          <a:stretch>
            <a:fillRect/>
          </a:stretch>
        </p:blipFill>
        <p:spPr>
          <a:xfrm>
            <a:off x="4414500" y="2917950"/>
            <a:ext cx="3381375" cy="622150"/>
          </a:xfrm>
          <a:prstGeom prst="rect">
            <a:avLst/>
          </a:prstGeom>
          <a:noFill/>
          <a:ln>
            <a:noFill/>
          </a:ln>
        </p:spPr>
      </p:pic>
      <p:pic>
        <p:nvPicPr>
          <p:cNvPr id="140" name="Google Shape;140;p28"/>
          <p:cNvPicPr preferRelativeResize="0"/>
          <p:nvPr/>
        </p:nvPicPr>
        <p:blipFill>
          <a:blip r:embed="rId4">
            <a:alphaModFix/>
          </a:blip>
          <a:stretch>
            <a:fillRect/>
          </a:stretch>
        </p:blipFill>
        <p:spPr>
          <a:xfrm>
            <a:off x="4414500" y="3838200"/>
            <a:ext cx="3424400" cy="67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9"/>
          <p:cNvSpPr txBox="1"/>
          <p:nvPr>
            <p:ph idx="1" type="body"/>
          </p:nvPr>
        </p:nvSpPr>
        <p:spPr>
          <a:xfrm>
            <a:off x="720000" y="354450"/>
            <a:ext cx="7704000" cy="42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222222"/>
                </a:solidFill>
                <a:latin typeface="Averia Gruesa Libre"/>
                <a:ea typeface="Averia Gruesa Libre"/>
                <a:cs typeface="Averia Gruesa Libre"/>
                <a:sym typeface="Averia Gruesa Libre"/>
              </a:rPr>
              <a:t>For Classification-&gt;</a:t>
            </a:r>
            <a:endParaRPr b="1" sz="1650">
              <a:solidFill>
                <a:srgbClr val="222222"/>
              </a:solidFill>
              <a:latin typeface="Averia Gruesa Libre"/>
              <a:ea typeface="Averia Gruesa Libre"/>
              <a:cs typeface="Averia Gruesa Libre"/>
              <a:sym typeface="Averia Gruesa Libre"/>
            </a:endParaRPr>
          </a:p>
          <a:p>
            <a:pPr indent="0" lvl="0" marL="0" rtl="0" algn="l">
              <a:spcBef>
                <a:spcPts val="1600"/>
              </a:spcBef>
              <a:spcAft>
                <a:spcPts val="1600"/>
              </a:spcAft>
              <a:buNone/>
            </a:pPr>
            <a:r>
              <a:rPr lang="en" sz="1650">
                <a:solidFill>
                  <a:srgbClr val="222222"/>
                </a:solidFill>
                <a:latin typeface="Averia Gruesa Libre"/>
                <a:ea typeface="Averia Gruesa Libre"/>
                <a:cs typeface="Averia Gruesa Libre"/>
                <a:sym typeface="Averia Gruesa Libre"/>
              </a:rPr>
              <a:t>           </a:t>
            </a:r>
            <a:endParaRPr sz="1650">
              <a:solidFill>
                <a:srgbClr val="222222"/>
              </a:solidFill>
              <a:latin typeface="Averia Gruesa Libre"/>
              <a:ea typeface="Averia Gruesa Libre"/>
              <a:cs typeface="Averia Gruesa Libre"/>
              <a:sym typeface="Averia Gruesa Libre"/>
            </a:endParaRPr>
          </a:p>
        </p:txBody>
      </p:sp>
      <p:pic>
        <p:nvPicPr>
          <p:cNvPr id="146" name="Google Shape;146;p29"/>
          <p:cNvPicPr preferRelativeResize="0"/>
          <p:nvPr/>
        </p:nvPicPr>
        <p:blipFill>
          <a:blip r:embed="rId3">
            <a:alphaModFix/>
          </a:blip>
          <a:stretch>
            <a:fillRect/>
          </a:stretch>
        </p:blipFill>
        <p:spPr>
          <a:xfrm>
            <a:off x="1228175" y="750100"/>
            <a:ext cx="6577750" cy="370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title"/>
          </p:nvPr>
        </p:nvSpPr>
        <p:spPr>
          <a:xfrm>
            <a:off x="720000" y="75000"/>
            <a:ext cx="7704000" cy="82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Averia Gruesa Libre"/>
                <a:ea typeface="Averia Gruesa Libre"/>
                <a:cs typeface="Averia Gruesa Libre"/>
                <a:sym typeface="Averia Gruesa Libre"/>
              </a:rPr>
              <a:t>DECISION TREE</a:t>
            </a:r>
            <a:endParaRPr sz="3500">
              <a:latin typeface="Averia Gruesa Libre"/>
              <a:ea typeface="Averia Gruesa Libre"/>
              <a:cs typeface="Averia Gruesa Libre"/>
              <a:sym typeface="Averia Gruesa Libre"/>
            </a:endParaRPr>
          </a:p>
        </p:txBody>
      </p:sp>
      <p:pic>
        <p:nvPicPr>
          <p:cNvPr id="152" name="Google Shape;152;p30"/>
          <p:cNvPicPr preferRelativeResize="0"/>
          <p:nvPr/>
        </p:nvPicPr>
        <p:blipFill>
          <a:blip r:embed="rId3">
            <a:alphaModFix/>
          </a:blip>
          <a:stretch>
            <a:fillRect/>
          </a:stretch>
        </p:blipFill>
        <p:spPr>
          <a:xfrm>
            <a:off x="1090675" y="788775"/>
            <a:ext cx="6962651" cy="3996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